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7" r:id="rId2"/>
    <p:sldId id="264" r:id="rId3"/>
    <p:sldId id="263" r:id="rId4"/>
    <p:sldId id="256" r:id="rId5"/>
    <p:sldId id="258" r:id="rId6"/>
    <p:sldId id="259" r:id="rId7"/>
    <p:sldId id="260" r:id="rId8"/>
    <p:sldId id="262" r:id="rId9"/>
    <p:sldId id="261" r:id="rId10"/>
    <p:sldId id="265" r:id="rId11"/>
    <p:sldId id="266" r:id="rId12"/>
    <p:sldId id="270" r:id="rId13"/>
    <p:sldId id="268" r:id="rId14"/>
    <p:sldId id="269" r:id="rId15"/>
    <p:sldId id="267" r:id="rId16"/>
    <p:sldId id="271" r:id="rId17"/>
    <p:sldId id="277" r:id="rId18"/>
    <p:sldId id="276" r:id="rId1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14D843-5D01-B511-209E-69E2F6E1C2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36123799-E7C4-5868-7C1D-1FFC50DDE3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FA5A1452-0587-49F6-84CA-C6D9982637A6}" type="datetimeFigureOut">
              <a:rPr lang="he-IL" smtClean="0"/>
              <a:t>י"א/תמוז/תשפ"ד</a:t>
            </a:fld>
            <a:endParaRPr lang="he-IL"/>
          </a:p>
        </p:txBody>
      </p:sp>
      <p:sp>
        <p:nvSpPr>
          <p:cNvPr id="4" name="Footer Placeholder 3">
            <a:extLst>
              <a:ext uri="{FF2B5EF4-FFF2-40B4-BE49-F238E27FC236}">
                <a16:creationId xmlns:a16="http://schemas.microsoft.com/office/drawing/2014/main" id="{9CA7B2BC-619F-48D9-2B4B-3C2E6B44C3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BD6945AF-10D7-2EB4-DD21-DAEEA4DE50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793ABC88-FB52-4ED2-A19D-2134B9887E18}" type="slidenum">
              <a:rPr lang="he-IL" smtClean="0"/>
              <a:t>‹#›</a:t>
            </a:fld>
            <a:endParaRPr lang="he-IL"/>
          </a:p>
        </p:txBody>
      </p:sp>
    </p:spTree>
    <p:extLst>
      <p:ext uri="{BB962C8B-B14F-4D97-AF65-F5344CB8AC3E}">
        <p14:creationId xmlns:p14="http://schemas.microsoft.com/office/powerpoint/2010/main" val="11419337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C79D40E-30D5-473F-91EA-AD0EBB55665A}" type="datetimeFigureOut">
              <a:rPr lang="he-IL" smtClean="0"/>
              <a:t>י"א/תמוז/תשפ"ד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C44F1C2-5E93-42B4-9AAE-06BEC519C913}" type="slidenum">
              <a:rPr lang="he-IL" smtClean="0"/>
              <a:t>‹#›</a:t>
            </a:fld>
            <a:endParaRPr lang="he-IL"/>
          </a:p>
        </p:txBody>
      </p:sp>
    </p:spTree>
    <p:extLst>
      <p:ext uri="{BB962C8B-B14F-4D97-AF65-F5344CB8AC3E}">
        <p14:creationId xmlns:p14="http://schemas.microsoft.com/office/powerpoint/2010/main" val="2256160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B5A0-4FE2-5C66-7885-56365E95F3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BE75C59D-16E7-080B-552D-CCC4C8FD4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204BA9C-6189-6494-E1BC-72D61FDBAF78}"/>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5" name="Footer Placeholder 4">
            <a:extLst>
              <a:ext uri="{FF2B5EF4-FFF2-40B4-BE49-F238E27FC236}">
                <a16:creationId xmlns:a16="http://schemas.microsoft.com/office/drawing/2014/main" id="{FF537EDD-FC0E-4036-6314-013C2D858DD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C64DFA9-CF71-B892-193D-66441EAF5EA3}"/>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1697463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B7E0-F83F-28C9-2AB3-F6740C1B07A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12F2E444-C3DB-81BB-00CF-95F031CB6C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7F5FB36-3403-A532-C1F6-C6C81AC1DC78}"/>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5" name="Footer Placeholder 4">
            <a:extLst>
              <a:ext uri="{FF2B5EF4-FFF2-40B4-BE49-F238E27FC236}">
                <a16:creationId xmlns:a16="http://schemas.microsoft.com/office/drawing/2014/main" id="{8A19DBFA-AA2D-F0DF-1717-A7CF0548F00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D47AD65-E334-1256-D14C-AD741956BF5E}"/>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211337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159A04-826D-B3B7-57A6-219FF57E7C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F1806717-89FA-0E37-3078-AE6E1CDD43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0ED551A-501D-7914-535C-E098AB447BDE}"/>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5" name="Footer Placeholder 4">
            <a:extLst>
              <a:ext uri="{FF2B5EF4-FFF2-40B4-BE49-F238E27FC236}">
                <a16:creationId xmlns:a16="http://schemas.microsoft.com/office/drawing/2014/main" id="{FD6A3AA3-53E0-6E71-53C1-FAE95CA0634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FF24865-DDDA-CE33-7476-1E45A5613DCB}"/>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3812714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769D-4652-4AE0-79D1-DAAA62518B75}"/>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C4E1179-3827-A446-BE7B-C814A1752F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24B589E-3189-1855-F30C-3016F5580458}"/>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5" name="Footer Placeholder 4">
            <a:extLst>
              <a:ext uri="{FF2B5EF4-FFF2-40B4-BE49-F238E27FC236}">
                <a16:creationId xmlns:a16="http://schemas.microsoft.com/office/drawing/2014/main" id="{802B58C9-3534-09C0-D721-97FA8456E3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73E139B-CC04-E19D-C68D-9748132F2C0A}"/>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2247644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3E3C-D4C6-A0C3-748A-A050FD7D04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05D56BAC-82EE-ABC5-8762-231D22EBF10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0E7EE8-D6F1-32B2-CF16-6564A380F625}"/>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5" name="Footer Placeholder 4">
            <a:extLst>
              <a:ext uri="{FF2B5EF4-FFF2-40B4-BE49-F238E27FC236}">
                <a16:creationId xmlns:a16="http://schemas.microsoft.com/office/drawing/2014/main" id="{C4114C29-30CF-8DD4-3950-FA3AF7D4289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3626FD1-64D1-7DC1-7634-0D1E2193F650}"/>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2856305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782E-DFF6-980B-DE8B-C9A946DEBC8F}"/>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A7F612C0-16B8-94FB-D20E-0CD9B80CB6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622514A-9A20-5585-47DC-FFB515483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2DE670A7-D8AF-C367-0CD5-6F9837716754}"/>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6" name="Footer Placeholder 5">
            <a:extLst>
              <a:ext uri="{FF2B5EF4-FFF2-40B4-BE49-F238E27FC236}">
                <a16:creationId xmlns:a16="http://schemas.microsoft.com/office/drawing/2014/main" id="{41B594C8-6189-3843-F7D3-A96D4CADC48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F4C29A2-A78F-0272-2517-780CDCA499CA}"/>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300891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6383-E72C-B1FF-2515-4A2198DF868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D28FF00E-CEB5-5A4B-BFAF-94310E3032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1962D0-C512-AA41-4043-BE4A1F824D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322B5C58-BD30-B85F-BA0A-A993933980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DC338E-416E-7BAB-F45E-0EBEC87E61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C37F9168-1123-8D73-6128-01E3ACBF4F11}"/>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8" name="Footer Placeholder 7">
            <a:extLst>
              <a:ext uri="{FF2B5EF4-FFF2-40B4-BE49-F238E27FC236}">
                <a16:creationId xmlns:a16="http://schemas.microsoft.com/office/drawing/2014/main" id="{BA92277C-323F-1338-5ED6-95EC1EB4EE31}"/>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2C7A8FB7-C361-C927-DBBD-C20603FD3748}"/>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139726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6720-B44B-18BD-CDE4-10D43A00028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7BD60D38-3B5A-76FD-E3A3-3EA1E84345CC}"/>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4" name="Footer Placeholder 3">
            <a:extLst>
              <a:ext uri="{FF2B5EF4-FFF2-40B4-BE49-F238E27FC236}">
                <a16:creationId xmlns:a16="http://schemas.microsoft.com/office/drawing/2014/main" id="{210619FC-0BAE-C173-4781-DEDB23C0E350}"/>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71CB8065-FA41-210A-4A9C-8B257ED9228E}"/>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422744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ED9204-65CD-A0AB-FABF-A4C8501F14C3}"/>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3" name="Footer Placeholder 2">
            <a:extLst>
              <a:ext uri="{FF2B5EF4-FFF2-40B4-BE49-F238E27FC236}">
                <a16:creationId xmlns:a16="http://schemas.microsoft.com/office/drawing/2014/main" id="{33E1FAD2-06BD-3B04-D0E2-86DC18132DB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A728C3DB-98FC-1EBB-1CC5-EFCD19B9FB61}"/>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3285640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34AF0-2AD2-5C54-9B0A-E97FC506E1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8A66F970-7FD3-3F6D-3E1D-1023FA4AD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C16EFB8-0C0A-00EB-DB2E-746317644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F9787-C3E1-79A9-DC19-50C03695A87C}"/>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6" name="Footer Placeholder 5">
            <a:extLst>
              <a:ext uri="{FF2B5EF4-FFF2-40B4-BE49-F238E27FC236}">
                <a16:creationId xmlns:a16="http://schemas.microsoft.com/office/drawing/2014/main" id="{ED153946-D2F3-F893-4E4C-4ED454E8239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507FC15-97AE-175C-9C9F-531EE5C6C4AA}"/>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33829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526F-BC02-D2E0-6D54-AF58CCF9AA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4E307EFE-81B5-72EE-8512-2F97D39A8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716801B-C095-8F21-59B2-E7B26ABC2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00D4F-55C7-E77B-7530-362A478B6732}"/>
              </a:ext>
            </a:extLst>
          </p:cNvPr>
          <p:cNvSpPr>
            <a:spLocks noGrp="1"/>
          </p:cNvSpPr>
          <p:nvPr>
            <p:ph type="dt" sz="half" idx="10"/>
          </p:nvPr>
        </p:nvSpPr>
        <p:spPr/>
        <p:txBody>
          <a:bodyPr/>
          <a:lstStyle/>
          <a:p>
            <a:fld id="{91A1BB1B-E103-458D-BCBC-4B34D2D3C1FF}" type="datetimeFigureOut">
              <a:rPr lang="he-IL" smtClean="0"/>
              <a:t>י"א/תמוז/תשפ"ד</a:t>
            </a:fld>
            <a:endParaRPr lang="he-IL"/>
          </a:p>
        </p:txBody>
      </p:sp>
      <p:sp>
        <p:nvSpPr>
          <p:cNvPr id="6" name="Footer Placeholder 5">
            <a:extLst>
              <a:ext uri="{FF2B5EF4-FFF2-40B4-BE49-F238E27FC236}">
                <a16:creationId xmlns:a16="http://schemas.microsoft.com/office/drawing/2014/main" id="{7A23E0F1-3A07-6167-8C30-100786F6430A}"/>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A5FDA66-CC17-AB17-FAF3-6D6148EA0C2B}"/>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1339900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74527B-F7C9-81E7-3868-420DBC9B20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1232E219-2F20-08B7-5400-001F919679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6CE5E1B-ABEC-7BA6-8278-5238998B4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A1BB1B-E103-458D-BCBC-4B34D2D3C1FF}" type="datetimeFigureOut">
              <a:rPr lang="he-IL" smtClean="0"/>
              <a:t>י"א/תמוז/תשפ"ד</a:t>
            </a:fld>
            <a:endParaRPr lang="he-IL"/>
          </a:p>
        </p:txBody>
      </p:sp>
      <p:sp>
        <p:nvSpPr>
          <p:cNvPr id="5" name="Footer Placeholder 4">
            <a:extLst>
              <a:ext uri="{FF2B5EF4-FFF2-40B4-BE49-F238E27FC236}">
                <a16:creationId xmlns:a16="http://schemas.microsoft.com/office/drawing/2014/main" id="{D8394274-9FE3-696B-42EC-0BA0CC0E4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4ECC2981-E8E5-F730-4C7D-320B089D9D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53E8C-71AA-44CB-BBF3-D1CE16208AE9}" type="slidenum">
              <a:rPr lang="he-IL" smtClean="0"/>
              <a:t>‹#›</a:t>
            </a:fld>
            <a:endParaRPr lang="he-IL"/>
          </a:p>
        </p:txBody>
      </p:sp>
    </p:spTree>
    <p:extLst>
      <p:ext uri="{BB962C8B-B14F-4D97-AF65-F5344CB8AC3E}">
        <p14:creationId xmlns:p14="http://schemas.microsoft.com/office/powerpoint/2010/main" val="1876920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#22</a:t>
            </a:r>
            <a:br>
              <a:rPr lang="en-US" sz="3200" b="1" dirty="0">
                <a:solidFill>
                  <a:srgbClr val="0070C0"/>
                </a:solidFill>
              </a:rPr>
            </a:br>
            <a:r>
              <a:rPr lang="en-US" sz="3200" b="1" dirty="0">
                <a:solidFill>
                  <a:srgbClr val="0070C0"/>
                </a:solidFill>
              </a:rPr>
              <a:t>Pixel to Pixel Operations (Part 2)</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4BF50D-798B-1E15-2C9D-69F042B5A124}"/>
              </a:ext>
            </a:extLst>
          </p:cNvPr>
          <p:cNvPicPr>
            <a:picLocks noChangeAspect="1"/>
          </p:cNvPicPr>
          <p:nvPr/>
        </p:nvPicPr>
        <p:blipFill rotWithShape="1">
          <a:blip r:embed="rId2"/>
          <a:srcRect l="1857"/>
          <a:stretch/>
        </p:blipFill>
        <p:spPr>
          <a:xfrm>
            <a:off x="68094" y="701809"/>
            <a:ext cx="3599234" cy="2780601"/>
          </a:xfrm>
          <a:prstGeom prst="rect">
            <a:avLst/>
          </a:prstGeom>
        </p:spPr>
      </p:pic>
      <p:pic>
        <p:nvPicPr>
          <p:cNvPr id="7" name="Picture 6">
            <a:extLst>
              <a:ext uri="{FF2B5EF4-FFF2-40B4-BE49-F238E27FC236}">
                <a16:creationId xmlns:a16="http://schemas.microsoft.com/office/drawing/2014/main" id="{063F44CD-A346-D061-A0B0-26F0906D9F0E}"/>
              </a:ext>
            </a:extLst>
          </p:cNvPr>
          <p:cNvPicPr>
            <a:picLocks noChangeAspect="1"/>
          </p:cNvPicPr>
          <p:nvPr/>
        </p:nvPicPr>
        <p:blipFill>
          <a:blip r:embed="rId3"/>
          <a:stretch>
            <a:fillRect/>
          </a:stretch>
        </p:blipFill>
        <p:spPr>
          <a:xfrm>
            <a:off x="9639706" y="906913"/>
            <a:ext cx="2552294" cy="2575497"/>
          </a:xfrm>
          <a:prstGeom prst="rect">
            <a:avLst/>
          </a:prstGeom>
        </p:spPr>
      </p:pic>
      <p:pic>
        <p:nvPicPr>
          <p:cNvPr id="9" name="Picture 8">
            <a:extLst>
              <a:ext uri="{FF2B5EF4-FFF2-40B4-BE49-F238E27FC236}">
                <a16:creationId xmlns:a16="http://schemas.microsoft.com/office/drawing/2014/main" id="{C991FAA1-B9E7-1EA7-B51D-C14BF6D85278}"/>
              </a:ext>
            </a:extLst>
          </p:cNvPr>
          <p:cNvPicPr>
            <a:picLocks noChangeAspect="1"/>
          </p:cNvPicPr>
          <p:nvPr/>
        </p:nvPicPr>
        <p:blipFill>
          <a:blip r:embed="rId4"/>
          <a:stretch>
            <a:fillRect/>
          </a:stretch>
        </p:blipFill>
        <p:spPr>
          <a:xfrm>
            <a:off x="2674295" y="3696511"/>
            <a:ext cx="6999607" cy="3161489"/>
          </a:xfrm>
          <a:prstGeom prst="rect">
            <a:avLst/>
          </a:prstGeom>
        </p:spPr>
      </p:pic>
      <p:sp>
        <p:nvSpPr>
          <p:cNvPr id="11" name="TextBox 10">
            <a:extLst>
              <a:ext uri="{FF2B5EF4-FFF2-40B4-BE49-F238E27FC236}">
                <a16:creationId xmlns:a16="http://schemas.microsoft.com/office/drawing/2014/main" id="{0F0C6773-023A-DF4F-0879-F6A3DF7E5D08}"/>
              </a:ext>
            </a:extLst>
          </p:cNvPr>
          <p:cNvSpPr txBox="1"/>
          <p:nvPr/>
        </p:nvSpPr>
        <p:spPr>
          <a:xfrm>
            <a:off x="4117232" y="1571177"/>
            <a:ext cx="6094378" cy="369332"/>
          </a:xfrm>
          <a:prstGeom prst="rect">
            <a:avLst/>
          </a:prstGeom>
          <a:noFill/>
        </p:spPr>
        <p:txBody>
          <a:bodyPr wrap="square">
            <a:spAutoFit/>
          </a:bodyPr>
          <a:lstStyle/>
          <a:p>
            <a:r>
              <a:rPr lang="en-US" sz="1800" b="1" dirty="0">
                <a:solidFill>
                  <a:srgbClr val="0070C0"/>
                </a:solidFill>
              </a:rPr>
              <a:t>25%-75% Algorithm applied on A211.bmp image</a:t>
            </a:r>
            <a:endParaRPr lang="he-IL" dirty="0"/>
          </a:p>
        </p:txBody>
      </p:sp>
      <p:sp>
        <p:nvSpPr>
          <p:cNvPr id="12" name="Rectangle 11">
            <a:extLst>
              <a:ext uri="{FF2B5EF4-FFF2-40B4-BE49-F238E27FC236}">
                <a16:creationId xmlns:a16="http://schemas.microsoft.com/office/drawing/2014/main" id="{C4627936-277B-0B0E-90AD-F140AF925606}"/>
              </a:ext>
            </a:extLst>
          </p:cNvPr>
          <p:cNvSpPr/>
          <p:nvPr/>
        </p:nvSpPr>
        <p:spPr>
          <a:xfrm>
            <a:off x="10655030" y="3696511"/>
            <a:ext cx="1215957" cy="106871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Both for the point (152,157)</a:t>
            </a:r>
            <a:endParaRPr lang="he-IL" dirty="0"/>
          </a:p>
        </p:txBody>
      </p:sp>
      <p:sp>
        <p:nvSpPr>
          <p:cNvPr id="13" name="Slide Number Placeholder 3">
            <a:extLst>
              <a:ext uri="{FF2B5EF4-FFF2-40B4-BE49-F238E27FC236}">
                <a16:creationId xmlns:a16="http://schemas.microsoft.com/office/drawing/2014/main" id="{A0903F88-CF1C-745A-8AC0-1C1756AB4C8D}"/>
              </a:ext>
            </a:extLst>
          </p:cNvPr>
          <p:cNvSpPr>
            <a:spLocks noGrp="1"/>
          </p:cNvSpPr>
          <p:nvPr>
            <p:ph type="sldNum" sz="quarter" idx="12"/>
          </p:nvPr>
        </p:nvSpPr>
        <p:spPr>
          <a:xfrm>
            <a:off x="11721831" y="6492875"/>
            <a:ext cx="470170" cy="365125"/>
          </a:xfrm>
        </p:spPr>
        <p:txBody>
          <a:bodyPr/>
          <a:lstStyle/>
          <a:p>
            <a:fld id="{1CC24C3C-60E1-4892-AEC8-068132A128A1}" type="slidenum">
              <a:rPr lang="he-IL" sz="1400" smtClean="0"/>
              <a:t>10</a:t>
            </a:fld>
            <a:endParaRPr lang="he-IL" sz="1400" dirty="0"/>
          </a:p>
        </p:txBody>
      </p:sp>
    </p:spTree>
    <p:extLst>
      <p:ext uri="{BB962C8B-B14F-4D97-AF65-F5344CB8AC3E}">
        <p14:creationId xmlns:p14="http://schemas.microsoft.com/office/powerpoint/2010/main" val="904396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FDC9A4-5EDF-19D5-ED26-FBE33789569C}"/>
              </a:ext>
            </a:extLst>
          </p:cNvPr>
          <p:cNvSpPr txBox="1"/>
          <p:nvPr/>
        </p:nvSpPr>
        <p:spPr>
          <a:xfrm>
            <a:off x="3951862" y="890241"/>
            <a:ext cx="6094378" cy="369332"/>
          </a:xfrm>
          <a:prstGeom prst="rect">
            <a:avLst/>
          </a:prstGeom>
          <a:noFill/>
        </p:spPr>
        <p:txBody>
          <a:bodyPr wrap="square">
            <a:spAutoFit/>
          </a:bodyPr>
          <a:lstStyle/>
          <a:p>
            <a:r>
              <a:rPr lang="en-GB" sz="1800" b="1" dirty="0">
                <a:solidFill>
                  <a:srgbClr val="0070C0"/>
                </a:solidFill>
                <a:latin typeface="+mn-lt"/>
              </a:rPr>
              <a:t>5%-95% Algorithm </a:t>
            </a:r>
            <a:r>
              <a:rPr lang="en-US" sz="1800" b="1" dirty="0">
                <a:solidFill>
                  <a:srgbClr val="0070C0"/>
                </a:solidFill>
              </a:rPr>
              <a:t>applied on A211.bmp image</a:t>
            </a:r>
            <a:endParaRPr lang="he-IL" dirty="0"/>
          </a:p>
        </p:txBody>
      </p:sp>
      <p:pic>
        <p:nvPicPr>
          <p:cNvPr id="7" name="Picture 6">
            <a:extLst>
              <a:ext uri="{FF2B5EF4-FFF2-40B4-BE49-F238E27FC236}">
                <a16:creationId xmlns:a16="http://schemas.microsoft.com/office/drawing/2014/main" id="{DB974C90-A567-8394-E2FC-6AF83BF0A562}"/>
              </a:ext>
            </a:extLst>
          </p:cNvPr>
          <p:cNvPicPr>
            <a:picLocks noChangeAspect="1"/>
          </p:cNvPicPr>
          <p:nvPr/>
        </p:nvPicPr>
        <p:blipFill>
          <a:blip r:embed="rId2"/>
          <a:stretch>
            <a:fillRect/>
          </a:stretch>
        </p:blipFill>
        <p:spPr>
          <a:xfrm>
            <a:off x="0" y="1259573"/>
            <a:ext cx="3706238" cy="2813169"/>
          </a:xfrm>
          <a:prstGeom prst="rect">
            <a:avLst/>
          </a:prstGeom>
        </p:spPr>
      </p:pic>
      <p:pic>
        <p:nvPicPr>
          <p:cNvPr id="9" name="Picture 8">
            <a:extLst>
              <a:ext uri="{FF2B5EF4-FFF2-40B4-BE49-F238E27FC236}">
                <a16:creationId xmlns:a16="http://schemas.microsoft.com/office/drawing/2014/main" id="{CBB47C2C-DCE2-C904-7C0D-4856F9ABCDDB}"/>
              </a:ext>
            </a:extLst>
          </p:cNvPr>
          <p:cNvPicPr>
            <a:picLocks noChangeAspect="1"/>
          </p:cNvPicPr>
          <p:nvPr/>
        </p:nvPicPr>
        <p:blipFill>
          <a:blip r:embed="rId3"/>
          <a:stretch>
            <a:fillRect/>
          </a:stretch>
        </p:blipFill>
        <p:spPr>
          <a:xfrm>
            <a:off x="9423974" y="1518730"/>
            <a:ext cx="2768026" cy="2793305"/>
          </a:xfrm>
          <a:prstGeom prst="rect">
            <a:avLst/>
          </a:prstGeom>
        </p:spPr>
      </p:pic>
      <p:pic>
        <p:nvPicPr>
          <p:cNvPr id="11" name="Picture 10">
            <a:extLst>
              <a:ext uri="{FF2B5EF4-FFF2-40B4-BE49-F238E27FC236}">
                <a16:creationId xmlns:a16="http://schemas.microsoft.com/office/drawing/2014/main" id="{671199FA-3E7C-0B95-AA23-52C7002F5E8C}"/>
              </a:ext>
            </a:extLst>
          </p:cNvPr>
          <p:cNvPicPr>
            <a:picLocks noChangeAspect="1"/>
          </p:cNvPicPr>
          <p:nvPr/>
        </p:nvPicPr>
        <p:blipFill>
          <a:blip r:embed="rId4"/>
          <a:stretch>
            <a:fillRect/>
          </a:stretch>
        </p:blipFill>
        <p:spPr>
          <a:xfrm>
            <a:off x="3170406" y="4135844"/>
            <a:ext cx="6094378" cy="2722156"/>
          </a:xfrm>
          <a:prstGeom prst="rect">
            <a:avLst/>
          </a:prstGeom>
        </p:spPr>
      </p:pic>
      <p:sp>
        <p:nvSpPr>
          <p:cNvPr id="12" name="Rectangle 11">
            <a:extLst>
              <a:ext uri="{FF2B5EF4-FFF2-40B4-BE49-F238E27FC236}">
                <a16:creationId xmlns:a16="http://schemas.microsoft.com/office/drawing/2014/main" id="{542DB6B1-DEC9-9F92-4E81-3A42F25287A6}"/>
              </a:ext>
            </a:extLst>
          </p:cNvPr>
          <p:cNvSpPr/>
          <p:nvPr/>
        </p:nvSpPr>
        <p:spPr>
          <a:xfrm>
            <a:off x="10693941" y="4804912"/>
            <a:ext cx="1215957" cy="106871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Both for the point (152,157)</a:t>
            </a:r>
            <a:endParaRPr lang="he-IL" dirty="0"/>
          </a:p>
        </p:txBody>
      </p:sp>
      <p:sp>
        <p:nvSpPr>
          <p:cNvPr id="13" name="Slide Number Placeholder 3">
            <a:extLst>
              <a:ext uri="{FF2B5EF4-FFF2-40B4-BE49-F238E27FC236}">
                <a16:creationId xmlns:a16="http://schemas.microsoft.com/office/drawing/2014/main" id="{2627D6C8-44C3-707E-727B-AF0038BB3ADF}"/>
              </a:ext>
            </a:extLst>
          </p:cNvPr>
          <p:cNvSpPr>
            <a:spLocks noGrp="1"/>
          </p:cNvSpPr>
          <p:nvPr>
            <p:ph type="sldNum" sz="quarter" idx="12"/>
          </p:nvPr>
        </p:nvSpPr>
        <p:spPr>
          <a:xfrm>
            <a:off x="11721831" y="6492875"/>
            <a:ext cx="470170" cy="365125"/>
          </a:xfrm>
        </p:spPr>
        <p:txBody>
          <a:bodyPr/>
          <a:lstStyle/>
          <a:p>
            <a:fld id="{1CC24C3C-60E1-4892-AEC8-068132A128A1}" type="slidenum">
              <a:rPr lang="he-IL" sz="1400" smtClean="0"/>
              <a:t>11</a:t>
            </a:fld>
            <a:endParaRPr lang="he-IL" sz="1400" dirty="0"/>
          </a:p>
        </p:txBody>
      </p:sp>
    </p:spTree>
    <p:extLst>
      <p:ext uri="{BB962C8B-B14F-4D97-AF65-F5344CB8AC3E}">
        <p14:creationId xmlns:p14="http://schemas.microsoft.com/office/powerpoint/2010/main" val="212458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034F85-2266-FE6A-987A-965FECA5D117}"/>
              </a:ext>
            </a:extLst>
          </p:cNvPr>
          <p:cNvPicPr>
            <a:picLocks noChangeAspect="1"/>
          </p:cNvPicPr>
          <p:nvPr/>
        </p:nvPicPr>
        <p:blipFill>
          <a:blip r:embed="rId2"/>
          <a:stretch>
            <a:fillRect/>
          </a:stretch>
        </p:blipFill>
        <p:spPr>
          <a:xfrm>
            <a:off x="3703907" y="0"/>
            <a:ext cx="4875888" cy="2198612"/>
          </a:xfrm>
          <a:prstGeom prst="rect">
            <a:avLst/>
          </a:prstGeom>
        </p:spPr>
      </p:pic>
      <p:pic>
        <p:nvPicPr>
          <p:cNvPr id="5" name="Picture 4">
            <a:extLst>
              <a:ext uri="{FF2B5EF4-FFF2-40B4-BE49-F238E27FC236}">
                <a16:creationId xmlns:a16="http://schemas.microsoft.com/office/drawing/2014/main" id="{5736EB19-1BB5-AAE0-F4BF-91BFFF33207F}"/>
              </a:ext>
            </a:extLst>
          </p:cNvPr>
          <p:cNvPicPr>
            <a:picLocks noChangeAspect="1"/>
          </p:cNvPicPr>
          <p:nvPr/>
        </p:nvPicPr>
        <p:blipFill>
          <a:blip r:embed="rId3"/>
          <a:stretch>
            <a:fillRect/>
          </a:stretch>
        </p:blipFill>
        <p:spPr>
          <a:xfrm>
            <a:off x="3703907" y="2370527"/>
            <a:ext cx="4875888" cy="2202275"/>
          </a:xfrm>
          <a:prstGeom prst="rect">
            <a:avLst/>
          </a:prstGeom>
        </p:spPr>
      </p:pic>
      <p:pic>
        <p:nvPicPr>
          <p:cNvPr id="6" name="Picture 5">
            <a:extLst>
              <a:ext uri="{FF2B5EF4-FFF2-40B4-BE49-F238E27FC236}">
                <a16:creationId xmlns:a16="http://schemas.microsoft.com/office/drawing/2014/main" id="{2E70AF36-8B78-BB16-8901-8DCEF93235C8}"/>
              </a:ext>
            </a:extLst>
          </p:cNvPr>
          <p:cNvPicPr>
            <a:picLocks noChangeAspect="1"/>
          </p:cNvPicPr>
          <p:nvPr/>
        </p:nvPicPr>
        <p:blipFill>
          <a:blip r:embed="rId4"/>
          <a:stretch>
            <a:fillRect/>
          </a:stretch>
        </p:blipFill>
        <p:spPr>
          <a:xfrm>
            <a:off x="3703907" y="4680104"/>
            <a:ext cx="4875889" cy="2177897"/>
          </a:xfrm>
          <a:prstGeom prst="rect">
            <a:avLst/>
          </a:prstGeom>
        </p:spPr>
      </p:pic>
      <p:sp>
        <p:nvSpPr>
          <p:cNvPr id="10" name="Rectangle 9">
            <a:extLst>
              <a:ext uri="{FF2B5EF4-FFF2-40B4-BE49-F238E27FC236}">
                <a16:creationId xmlns:a16="http://schemas.microsoft.com/office/drawing/2014/main" id="{06C9EB13-9A16-2A94-5917-47E6D173D6A4}"/>
              </a:ext>
            </a:extLst>
          </p:cNvPr>
          <p:cNvSpPr/>
          <p:nvPr/>
        </p:nvSpPr>
        <p:spPr>
          <a:xfrm>
            <a:off x="8813260" y="933855"/>
            <a:ext cx="496110"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63</a:t>
            </a:r>
            <a:endParaRPr lang="he-IL" dirty="0"/>
          </a:p>
        </p:txBody>
      </p:sp>
      <p:sp>
        <p:nvSpPr>
          <p:cNvPr id="11" name="Rectangle 10">
            <a:extLst>
              <a:ext uri="{FF2B5EF4-FFF2-40B4-BE49-F238E27FC236}">
                <a16:creationId xmlns:a16="http://schemas.microsoft.com/office/drawing/2014/main" id="{916441DC-644B-6DC4-75EB-0E87BDC51B0A}"/>
              </a:ext>
            </a:extLst>
          </p:cNvPr>
          <p:cNvSpPr/>
          <p:nvPr/>
        </p:nvSpPr>
        <p:spPr>
          <a:xfrm>
            <a:off x="8813260" y="3471664"/>
            <a:ext cx="496110"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81</a:t>
            </a:r>
            <a:endParaRPr lang="he-IL" dirty="0"/>
          </a:p>
        </p:txBody>
      </p:sp>
      <p:sp>
        <p:nvSpPr>
          <p:cNvPr id="12" name="Rectangle 11">
            <a:extLst>
              <a:ext uri="{FF2B5EF4-FFF2-40B4-BE49-F238E27FC236}">
                <a16:creationId xmlns:a16="http://schemas.microsoft.com/office/drawing/2014/main" id="{C4C0CF55-0CE7-5372-4419-7574746A5E8A}"/>
              </a:ext>
            </a:extLst>
          </p:cNvPr>
          <p:cNvSpPr/>
          <p:nvPr/>
        </p:nvSpPr>
        <p:spPr>
          <a:xfrm>
            <a:off x="8813260" y="5578193"/>
            <a:ext cx="496110"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81</a:t>
            </a:r>
            <a:endParaRPr lang="he-IL" dirty="0"/>
          </a:p>
        </p:txBody>
      </p:sp>
      <p:sp>
        <p:nvSpPr>
          <p:cNvPr id="13" name="Slide Number Placeholder 3">
            <a:extLst>
              <a:ext uri="{FF2B5EF4-FFF2-40B4-BE49-F238E27FC236}">
                <a16:creationId xmlns:a16="http://schemas.microsoft.com/office/drawing/2014/main" id="{085758CF-BBB5-BEFB-27F4-D51B3C216FA3}"/>
              </a:ext>
            </a:extLst>
          </p:cNvPr>
          <p:cNvSpPr>
            <a:spLocks noGrp="1"/>
          </p:cNvSpPr>
          <p:nvPr>
            <p:ph type="sldNum" sz="quarter" idx="12"/>
          </p:nvPr>
        </p:nvSpPr>
        <p:spPr>
          <a:xfrm>
            <a:off x="11721831" y="6492875"/>
            <a:ext cx="470170" cy="365125"/>
          </a:xfrm>
        </p:spPr>
        <p:txBody>
          <a:bodyPr/>
          <a:lstStyle/>
          <a:p>
            <a:fld id="{1CC24C3C-60E1-4892-AEC8-068132A128A1}" type="slidenum">
              <a:rPr lang="he-IL" sz="1400" smtClean="0"/>
              <a:t>12</a:t>
            </a:fld>
            <a:endParaRPr lang="he-IL" sz="1400" dirty="0"/>
          </a:p>
        </p:txBody>
      </p:sp>
    </p:spTree>
    <p:extLst>
      <p:ext uri="{BB962C8B-B14F-4D97-AF65-F5344CB8AC3E}">
        <p14:creationId xmlns:p14="http://schemas.microsoft.com/office/powerpoint/2010/main" val="112863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5456D6-0A52-90F2-D0D0-6D65A58FD210}"/>
              </a:ext>
            </a:extLst>
          </p:cNvPr>
          <p:cNvPicPr>
            <a:picLocks noChangeAspect="1"/>
          </p:cNvPicPr>
          <p:nvPr/>
        </p:nvPicPr>
        <p:blipFill>
          <a:blip r:embed="rId2"/>
          <a:stretch>
            <a:fillRect/>
          </a:stretch>
        </p:blipFill>
        <p:spPr>
          <a:xfrm>
            <a:off x="-1" y="798580"/>
            <a:ext cx="3745149" cy="2825885"/>
          </a:xfrm>
          <a:prstGeom prst="rect">
            <a:avLst/>
          </a:prstGeom>
        </p:spPr>
      </p:pic>
      <p:sp>
        <p:nvSpPr>
          <p:cNvPr id="5" name="TextBox 4">
            <a:extLst>
              <a:ext uri="{FF2B5EF4-FFF2-40B4-BE49-F238E27FC236}">
                <a16:creationId xmlns:a16="http://schemas.microsoft.com/office/drawing/2014/main" id="{7DC5DEFA-140F-C2F4-27CF-C98A7ABC0F15}"/>
              </a:ext>
            </a:extLst>
          </p:cNvPr>
          <p:cNvSpPr txBox="1"/>
          <p:nvPr/>
        </p:nvSpPr>
        <p:spPr>
          <a:xfrm>
            <a:off x="-1" y="429248"/>
            <a:ext cx="4027250" cy="369332"/>
          </a:xfrm>
          <a:prstGeom prst="rect">
            <a:avLst/>
          </a:prstGeom>
          <a:noFill/>
        </p:spPr>
        <p:txBody>
          <a:bodyPr wrap="square" rtlCol="0">
            <a:spAutoFit/>
          </a:bodyPr>
          <a:lstStyle/>
          <a:p>
            <a:r>
              <a:rPr lang="en-US" dirty="0"/>
              <a:t>Original photo (spoiled): A211.bmp </a:t>
            </a:r>
          </a:p>
        </p:txBody>
      </p:sp>
      <p:pic>
        <p:nvPicPr>
          <p:cNvPr id="9" name="Picture 8">
            <a:extLst>
              <a:ext uri="{FF2B5EF4-FFF2-40B4-BE49-F238E27FC236}">
                <a16:creationId xmlns:a16="http://schemas.microsoft.com/office/drawing/2014/main" id="{7448A1A1-D913-4711-571E-F3B3CF6F3355}"/>
              </a:ext>
            </a:extLst>
          </p:cNvPr>
          <p:cNvPicPr>
            <a:picLocks noChangeAspect="1"/>
          </p:cNvPicPr>
          <p:nvPr/>
        </p:nvPicPr>
        <p:blipFill>
          <a:blip r:embed="rId3"/>
          <a:stretch>
            <a:fillRect/>
          </a:stretch>
        </p:blipFill>
        <p:spPr>
          <a:xfrm>
            <a:off x="4027249" y="429248"/>
            <a:ext cx="5724525" cy="6410325"/>
          </a:xfrm>
          <a:prstGeom prst="rect">
            <a:avLst/>
          </a:prstGeom>
        </p:spPr>
      </p:pic>
      <p:sp>
        <p:nvSpPr>
          <p:cNvPr id="10" name="Rectangle 9">
            <a:extLst>
              <a:ext uri="{FF2B5EF4-FFF2-40B4-BE49-F238E27FC236}">
                <a16:creationId xmlns:a16="http://schemas.microsoft.com/office/drawing/2014/main" id="{B2592703-1547-B38F-5B57-65A3D1B8EE6B}"/>
              </a:ext>
            </a:extLst>
          </p:cNvPr>
          <p:cNvSpPr/>
          <p:nvPr/>
        </p:nvSpPr>
        <p:spPr>
          <a:xfrm>
            <a:off x="10470205" y="2894642"/>
            <a:ext cx="1215957" cy="106871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Both for the point (49,279)</a:t>
            </a:r>
            <a:endParaRPr lang="he-IL" dirty="0"/>
          </a:p>
        </p:txBody>
      </p:sp>
      <p:sp>
        <p:nvSpPr>
          <p:cNvPr id="11" name="Slide Number Placeholder 3">
            <a:extLst>
              <a:ext uri="{FF2B5EF4-FFF2-40B4-BE49-F238E27FC236}">
                <a16:creationId xmlns:a16="http://schemas.microsoft.com/office/drawing/2014/main" id="{029C28A4-8F56-8F42-24A9-4A1BB914CB10}"/>
              </a:ext>
            </a:extLst>
          </p:cNvPr>
          <p:cNvSpPr>
            <a:spLocks noGrp="1"/>
          </p:cNvSpPr>
          <p:nvPr>
            <p:ph type="sldNum" sz="quarter" idx="12"/>
          </p:nvPr>
        </p:nvSpPr>
        <p:spPr>
          <a:xfrm>
            <a:off x="11721831" y="6492875"/>
            <a:ext cx="470170" cy="365125"/>
          </a:xfrm>
        </p:spPr>
        <p:txBody>
          <a:bodyPr/>
          <a:lstStyle/>
          <a:p>
            <a:fld id="{1CC24C3C-60E1-4892-AEC8-068132A128A1}" type="slidenum">
              <a:rPr lang="he-IL" sz="1400" smtClean="0"/>
              <a:t>13</a:t>
            </a:fld>
            <a:endParaRPr lang="he-IL" sz="1400" dirty="0"/>
          </a:p>
        </p:txBody>
      </p:sp>
    </p:spTree>
    <p:extLst>
      <p:ext uri="{BB962C8B-B14F-4D97-AF65-F5344CB8AC3E}">
        <p14:creationId xmlns:p14="http://schemas.microsoft.com/office/powerpoint/2010/main" val="300782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BE23A9-ADC2-8444-0DF8-811BFE5FF604}"/>
              </a:ext>
            </a:extLst>
          </p:cNvPr>
          <p:cNvSpPr txBox="1"/>
          <p:nvPr/>
        </p:nvSpPr>
        <p:spPr>
          <a:xfrm>
            <a:off x="3553027" y="-9105"/>
            <a:ext cx="6094378" cy="369332"/>
          </a:xfrm>
          <a:prstGeom prst="rect">
            <a:avLst/>
          </a:prstGeom>
          <a:noFill/>
        </p:spPr>
        <p:txBody>
          <a:bodyPr wrap="square">
            <a:spAutoFit/>
          </a:bodyPr>
          <a:lstStyle/>
          <a:p>
            <a:r>
              <a:rPr lang="en-US" sz="1800" b="1" dirty="0">
                <a:solidFill>
                  <a:srgbClr val="0070C0"/>
                </a:solidFill>
              </a:rPr>
              <a:t>25%-75% Algorithm applied on A211.bmp image</a:t>
            </a:r>
            <a:endParaRPr lang="he-IL" dirty="0"/>
          </a:p>
        </p:txBody>
      </p:sp>
      <p:pic>
        <p:nvPicPr>
          <p:cNvPr id="6" name="Picture 5">
            <a:extLst>
              <a:ext uri="{FF2B5EF4-FFF2-40B4-BE49-F238E27FC236}">
                <a16:creationId xmlns:a16="http://schemas.microsoft.com/office/drawing/2014/main" id="{988B2731-6FF6-9545-7701-3104008829F1}"/>
              </a:ext>
            </a:extLst>
          </p:cNvPr>
          <p:cNvPicPr>
            <a:picLocks noChangeAspect="1"/>
          </p:cNvPicPr>
          <p:nvPr/>
        </p:nvPicPr>
        <p:blipFill>
          <a:blip r:embed="rId2"/>
          <a:stretch>
            <a:fillRect/>
          </a:stretch>
        </p:blipFill>
        <p:spPr>
          <a:xfrm>
            <a:off x="295781" y="360227"/>
            <a:ext cx="5705475" cy="6429375"/>
          </a:xfrm>
          <a:prstGeom prst="rect">
            <a:avLst/>
          </a:prstGeom>
        </p:spPr>
      </p:pic>
      <p:sp>
        <p:nvSpPr>
          <p:cNvPr id="7" name="Slide Number Placeholder 3">
            <a:extLst>
              <a:ext uri="{FF2B5EF4-FFF2-40B4-BE49-F238E27FC236}">
                <a16:creationId xmlns:a16="http://schemas.microsoft.com/office/drawing/2014/main" id="{7F4AC1BF-64FF-0D3F-1813-74655377BF4F}"/>
              </a:ext>
            </a:extLst>
          </p:cNvPr>
          <p:cNvSpPr>
            <a:spLocks noGrp="1"/>
          </p:cNvSpPr>
          <p:nvPr>
            <p:ph type="sldNum" sz="quarter" idx="12"/>
          </p:nvPr>
        </p:nvSpPr>
        <p:spPr>
          <a:xfrm>
            <a:off x="11721831" y="6492875"/>
            <a:ext cx="470170" cy="365125"/>
          </a:xfrm>
        </p:spPr>
        <p:txBody>
          <a:bodyPr/>
          <a:lstStyle/>
          <a:p>
            <a:fld id="{1CC24C3C-60E1-4892-AEC8-068132A128A1}" type="slidenum">
              <a:rPr lang="he-IL" sz="1400" smtClean="0"/>
              <a:t>14</a:t>
            </a:fld>
            <a:endParaRPr lang="he-IL" sz="1400" dirty="0"/>
          </a:p>
        </p:txBody>
      </p:sp>
    </p:spTree>
    <p:extLst>
      <p:ext uri="{BB962C8B-B14F-4D97-AF65-F5344CB8AC3E}">
        <p14:creationId xmlns:p14="http://schemas.microsoft.com/office/powerpoint/2010/main" val="1148707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04F0BE-4CE9-637D-9893-89F713B63502}"/>
              </a:ext>
            </a:extLst>
          </p:cNvPr>
          <p:cNvPicPr>
            <a:picLocks noChangeAspect="1"/>
          </p:cNvPicPr>
          <p:nvPr/>
        </p:nvPicPr>
        <p:blipFill>
          <a:blip r:embed="rId2"/>
          <a:stretch>
            <a:fillRect/>
          </a:stretch>
        </p:blipFill>
        <p:spPr>
          <a:xfrm>
            <a:off x="5185045" y="254033"/>
            <a:ext cx="5810250" cy="6505575"/>
          </a:xfrm>
          <a:prstGeom prst="rect">
            <a:avLst/>
          </a:prstGeom>
        </p:spPr>
      </p:pic>
      <p:sp>
        <p:nvSpPr>
          <p:cNvPr id="6" name="TextBox 5">
            <a:extLst>
              <a:ext uri="{FF2B5EF4-FFF2-40B4-BE49-F238E27FC236}">
                <a16:creationId xmlns:a16="http://schemas.microsoft.com/office/drawing/2014/main" id="{17E21A63-70A5-8B2F-9F13-8800C8F972F0}"/>
              </a:ext>
            </a:extLst>
          </p:cNvPr>
          <p:cNvSpPr txBox="1"/>
          <p:nvPr/>
        </p:nvSpPr>
        <p:spPr>
          <a:xfrm>
            <a:off x="1622" y="423313"/>
            <a:ext cx="6094378" cy="369332"/>
          </a:xfrm>
          <a:prstGeom prst="rect">
            <a:avLst/>
          </a:prstGeom>
          <a:noFill/>
        </p:spPr>
        <p:txBody>
          <a:bodyPr wrap="square">
            <a:spAutoFit/>
          </a:bodyPr>
          <a:lstStyle/>
          <a:p>
            <a:r>
              <a:rPr lang="en-GB" sz="1800" b="1" dirty="0">
                <a:solidFill>
                  <a:srgbClr val="0070C0"/>
                </a:solidFill>
                <a:latin typeface="+mn-lt"/>
              </a:rPr>
              <a:t>5%-95% Algorithm </a:t>
            </a:r>
            <a:r>
              <a:rPr lang="en-US" sz="1800" b="1" dirty="0">
                <a:solidFill>
                  <a:srgbClr val="0070C0"/>
                </a:solidFill>
              </a:rPr>
              <a:t>applied on A211.bmp image</a:t>
            </a:r>
            <a:endParaRPr lang="he-IL" dirty="0"/>
          </a:p>
        </p:txBody>
      </p:sp>
      <p:sp>
        <p:nvSpPr>
          <p:cNvPr id="7" name="Rectangle 6">
            <a:extLst>
              <a:ext uri="{FF2B5EF4-FFF2-40B4-BE49-F238E27FC236}">
                <a16:creationId xmlns:a16="http://schemas.microsoft.com/office/drawing/2014/main" id="{BF709153-6BA1-73C0-ACD4-7C5932E6566B}"/>
              </a:ext>
            </a:extLst>
          </p:cNvPr>
          <p:cNvSpPr/>
          <p:nvPr/>
        </p:nvSpPr>
        <p:spPr>
          <a:xfrm>
            <a:off x="3602477" y="2438104"/>
            <a:ext cx="1215957" cy="106871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Both for the point (49,279)</a:t>
            </a:r>
            <a:endParaRPr lang="he-IL" dirty="0"/>
          </a:p>
        </p:txBody>
      </p:sp>
      <p:sp>
        <p:nvSpPr>
          <p:cNvPr id="8" name="Slide Number Placeholder 3">
            <a:extLst>
              <a:ext uri="{FF2B5EF4-FFF2-40B4-BE49-F238E27FC236}">
                <a16:creationId xmlns:a16="http://schemas.microsoft.com/office/drawing/2014/main" id="{A8485C27-15FD-329A-952E-EC027FF78942}"/>
              </a:ext>
            </a:extLst>
          </p:cNvPr>
          <p:cNvSpPr>
            <a:spLocks noGrp="1"/>
          </p:cNvSpPr>
          <p:nvPr>
            <p:ph type="sldNum" sz="quarter" idx="12"/>
          </p:nvPr>
        </p:nvSpPr>
        <p:spPr>
          <a:xfrm>
            <a:off x="11721831" y="6492875"/>
            <a:ext cx="470170" cy="365125"/>
          </a:xfrm>
        </p:spPr>
        <p:txBody>
          <a:bodyPr/>
          <a:lstStyle/>
          <a:p>
            <a:fld id="{1CC24C3C-60E1-4892-AEC8-068132A128A1}" type="slidenum">
              <a:rPr lang="he-IL" sz="1400" smtClean="0"/>
              <a:t>15</a:t>
            </a:fld>
            <a:endParaRPr lang="he-IL" sz="1400" dirty="0"/>
          </a:p>
        </p:txBody>
      </p:sp>
    </p:spTree>
    <p:extLst>
      <p:ext uri="{BB962C8B-B14F-4D97-AF65-F5344CB8AC3E}">
        <p14:creationId xmlns:p14="http://schemas.microsoft.com/office/powerpoint/2010/main" val="165128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EA41E2-DFF6-8D79-A0C2-F1C8939A4FF3}"/>
              </a:ext>
            </a:extLst>
          </p:cNvPr>
          <p:cNvPicPr>
            <a:picLocks noChangeAspect="1"/>
          </p:cNvPicPr>
          <p:nvPr/>
        </p:nvPicPr>
        <p:blipFill rotWithShape="1">
          <a:blip r:embed="rId2"/>
          <a:srcRect t="60529"/>
          <a:stretch/>
        </p:blipFill>
        <p:spPr>
          <a:xfrm>
            <a:off x="6096001" y="0"/>
            <a:ext cx="4797844" cy="2120630"/>
          </a:xfrm>
          <a:prstGeom prst="rect">
            <a:avLst/>
          </a:prstGeom>
        </p:spPr>
      </p:pic>
      <p:pic>
        <p:nvPicPr>
          <p:cNvPr id="5" name="Picture 4">
            <a:extLst>
              <a:ext uri="{FF2B5EF4-FFF2-40B4-BE49-F238E27FC236}">
                <a16:creationId xmlns:a16="http://schemas.microsoft.com/office/drawing/2014/main" id="{F3478637-F2BB-98C9-A271-623D181B1423}"/>
              </a:ext>
            </a:extLst>
          </p:cNvPr>
          <p:cNvPicPr>
            <a:picLocks noChangeAspect="1"/>
          </p:cNvPicPr>
          <p:nvPr/>
        </p:nvPicPr>
        <p:blipFill rotWithShape="1">
          <a:blip r:embed="rId3"/>
          <a:srcRect t="60646" r="-334"/>
          <a:stretch/>
        </p:blipFill>
        <p:spPr>
          <a:xfrm>
            <a:off x="6095999" y="2368685"/>
            <a:ext cx="4797843" cy="2120630"/>
          </a:xfrm>
          <a:prstGeom prst="rect">
            <a:avLst/>
          </a:prstGeom>
        </p:spPr>
      </p:pic>
      <p:pic>
        <p:nvPicPr>
          <p:cNvPr id="6" name="Picture 5">
            <a:extLst>
              <a:ext uri="{FF2B5EF4-FFF2-40B4-BE49-F238E27FC236}">
                <a16:creationId xmlns:a16="http://schemas.microsoft.com/office/drawing/2014/main" id="{C73FF39F-6C8D-7298-CF05-75C16FA2D8A9}"/>
              </a:ext>
            </a:extLst>
          </p:cNvPr>
          <p:cNvPicPr>
            <a:picLocks noChangeAspect="1"/>
          </p:cNvPicPr>
          <p:nvPr/>
        </p:nvPicPr>
        <p:blipFill rotWithShape="1">
          <a:blip r:embed="rId4"/>
          <a:srcRect l="1503" t="60841" r="1559"/>
          <a:stretch/>
        </p:blipFill>
        <p:spPr>
          <a:xfrm>
            <a:off x="6096000" y="4687907"/>
            <a:ext cx="4797843" cy="2170093"/>
          </a:xfrm>
          <a:prstGeom prst="rect">
            <a:avLst/>
          </a:prstGeom>
        </p:spPr>
      </p:pic>
      <p:sp>
        <p:nvSpPr>
          <p:cNvPr id="7" name="Rectangle 6">
            <a:extLst>
              <a:ext uri="{FF2B5EF4-FFF2-40B4-BE49-F238E27FC236}">
                <a16:creationId xmlns:a16="http://schemas.microsoft.com/office/drawing/2014/main" id="{00F1FAF3-FBAA-A3E4-F0CF-7C7E71E52D7E}"/>
              </a:ext>
            </a:extLst>
          </p:cNvPr>
          <p:cNvSpPr/>
          <p:nvPr/>
        </p:nvSpPr>
        <p:spPr>
          <a:xfrm>
            <a:off x="11210200" y="904672"/>
            <a:ext cx="496110"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36</a:t>
            </a:r>
            <a:endParaRPr lang="he-IL" dirty="0"/>
          </a:p>
        </p:txBody>
      </p:sp>
      <p:sp>
        <p:nvSpPr>
          <p:cNvPr id="8" name="Rectangle 7">
            <a:extLst>
              <a:ext uri="{FF2B5EF4-FFF2-40B4-BE49-F238E27FC236}">
                <a16:creationId xmlns:a16="http://schemas.microsoft.com/office/drawing/2014/main" id="{B7FF1001-D784-2334-B852-0AD3CEAD75FD}"/>
              </a:ext>
            </a:extLst>
          </p:cNvPr>
          <p:cNvSpPr/>
          <p:nvPr/>
        </p:nvSpPr>
        <p:spPr>
          <a:xfrm>
            <a:off x="11210200" y="3197157"/>
            <a:ext cx="496110"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0</a:t>
            </a:r>
            <a:endParaRPr lang="he-IL" dirty="0"/>
          </a:p>
        </p:txBody>
      </p:sp>
      <p:sp>
        <p:nvSpPr>
          <p:cNvPr id="9" name="Rectangle 8">
            <a:extLst>
              <a:ext uri="{FF2B5EF4-FFF2-40B4-BE49-F238E27FC236}">
                <a16:creationId xmlns:a16="http://schemas.microsoft.com/office/drawing/2014/main" id="{00315C99-D2E7-3C78-506E-17CBB94A65B5}"/>
              </a:ext>
            </a:extLst>
          </p:cNvPr>
          <p:cNvSpPr/>
          <p:nvPr/>
        </p:nvSpPr>
        <p:spPr>
          <a:xfrm>
            <a:off x="11210200" y="5461668"/>
            <a:ext cx="496110"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0</a:t>
            </a:r>
            <a:endParaRPr lang="he-IL" dirty="0"/>
          </a:p>
        </p:txBody>
      </p:sp>
      <p:sp>
        <p:nvSpPr>
          <p:cNvPr id="11" name="תיבת טקסט 17">
            <a:extLst>
              <a:ext uri="{FF2B5EF4-FFF2-40B4-BE49-F238E27FC236}">
                <a16:creationId xmlns:a16="http://schemas.microsoft.com/office/drawing/2014/main" id="{E4C78604-02E5-74D6-AEB1-9D8D3611A833}"/>
              </a:ext>
            </a:extLst>
          </p:cNvPr>
          <p:cNvSpPr txBox="1"/>
          <p:nvPr/>
        </p:nvSpPr>
        <p:spPr>
          <a:xfrm>
            <a:off x="0" y="2019273"/>
            <a:ext cx="5779641" cy="1200329"/>
          </a:xfrm>
          <a:prstGeom prst="rect">
            <a:avLst/>
          </a:prstGeom>
          <a:noFill/>
        </p:spPr>
        <p:txBody>
          <a:bodyPr wrap="square">
            <a:spAutoFit/>
          </a:bodyPr>
          <a:lstStyle/>
          <a:p>
            <a:pPr algn="l" rtl="0"/>
            <a:r>
              <a:rPr lang="en-US" sz="1800" dirty="0"/>
              <a:t>Here we can see that unlike the Original spoiled photo values are more “balanced” and in our 5%-95% photo they vary from the bottom to the top as shown </a:t>
            </a:r>
            <a:r>
              <a:rPr lang="en-US" dirty="0"/>
              <a:t>using </a:t>
            </a:r>
            <a:r>
              <a:rPr lang="en-US" dirty="0" err="1"/>
              <a:t>BMPViewer</a:t>
            </a:r>
            <a:r>
              <a:rPr lang="en-US" dirty="0"/>
              <a:t> profilers below:</a:t>
            </a:r>
            <a:endParaRPr lang="en-US" sz="1800" dirty="0"/>
          </a:p>
        </p:txBody>
      </p:sp>
      <p:sp>
        <p:nvSpPr>
          <p:cNvPr id="12" name="Slide Number Placeholder 3">
            <a:extLst>
              <a:ext uri="{FF2B5EF4-FFF2-40B4-BE49-F238E27FC236}">
                <a16:creationId xmlns:a16="http://schemas.microsoft.com/office/drawing/2014/main" id="{EC21175C-8BC5-4F81-60D5-7ECD5B3566F8}"/>
              </a:ext>
            </a:extLst>
          </p:cNvPr>
          <p:cNvSpPr>
            <a:spLocks noGrp="1"/>
          </p:cNvSpPr>
          <p:nvPr>
            <p:ph type="sldNum" sz="quarter" idx="12"/>
          </p:nvPr>
        </p:nvSpPr>
        <p:spPr>
          <a:xfrm>
            <a:off x="11721831" y="6492875"/>
            <a:ext cx="470170" cy="365125"/>
          </a:xfrm>
        </p:spPr>
        <p:txBody>
          <a:bodyPr/>
          <a:lstStyle/>
          <a:p>
            <a:fld id="{1CC24C3C-60E1-4892-AEC8-068132A128A1}" type="slidenum">
              <a:rPr lang="he-IL" sz="1400" smtClean="0"/>
              <a:t>16</a:t>
            </a:fld>
            <a:endParaRPr lang="he-IL" sz="1400" dirty="0"/>
          </a:p>
        </p:txBody>
      </p:sp>
    </p:spTree>
    <p:extLst>
      <p:ext uri="{BB962C8B-B14F-4D97-AF65-F5344CB8AC3E}">
        <p14:creationId xmlns:p14="http://schemas.microsoft.com/office/powerpoint/2010/main" val="324971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16">
            <a:extLst>
              <a:ext uri="{FF2B5EF4-FFF2-40B4-BE49-F238E27FC236}">
                <a16:creationId xmlns:a16="http://schemas.microsoft.com/office/drawing/2014/main" id="{07C4D8E5-7030-351B-8580-A0DE26CDAB89}"/>
              </a:ext>
            </a:extLst>
          </p:cNvPr>
          <p:cNvSpPr txBox="1"/>
          <p:nvPr/>
        </p:nvSpPr>
        <p:spPr>
          <a:xfrm>
            <a:off x="418183" y="920957"/>
            <a:ext cx="8918917" cy="1477328"/>
          </a:xfrm>
          <a:prstGeom prst="rect">
            <a:avLst/>
          </a:prstGeom>
          <a:noFill/>
        </p:spPr>
        <p:txBody>
          <a:bodyPr wrap="square">
            <a:spAutoFit/>
          </a:bodyPr>
          <a:lstStyle/>
          <a:p>
            <a:pPr algn="l" rtl="0"/>
            <a:r>
              <a:rPr lang="en-US" dirty="0"/>
              <a:t>On 25%-75% image (A2211.Bmp) we can see that the contrast is very high and it is quite easy to distinguish between objects and on the 5%-95% image (A2221.Bmp) we can as well distinguish easily between objects.</a:t>
            </a:r>
          </a:p>
          <a:p>
            <a:pPr algn="l" rtl="0"/>
            <a:r>
              <a:rPr lang="en-US" dirty="0"/>
              <a:t>The difference between the two is that 5%-95% image looks way more realistic than 25%-75% and less </a:t>
            </a:r>
            <a:r>
              <a:rPr lang="en-GB" dirty="0"/>
              <a:t>distorted</a:t>
            </a:r>
            <a:r>
              <a:rPr lang="en-US" dirty="0"/>
              <a:t>.</a:t>
            </a:r>
            <a:endParaRPr lang="he-IL" dirty="0"/>
          </a:p>
        </p:txBody>
      </p:sp>
      <p:pic>
        <p:nvPicPr>
          <p:cNvPr id="6" name="Picture 5" descr="A close-up of a pile of vegetables&#10;&#10;Description automatically generated">
            <a:extLst>
              <a:ext uri="{FF2B5EF4-FFF2-40B4-BE49-F238E27FC236}">
                <a16:creationId xmlns:a16="http://schemas.microsoft.com/office/drawing/2014/main" id="{7367484C-E466-3A6A-DABC-EE53D1D75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284" y="4572000"/>
            <a:ext cx="3048000" cy="2286000"/>
          </a:xfrm>
          <a:prstGeom prst="rect">
            <a:avLst/>
          </a:prstGeom>
        </p:spPr>
      </p:pic>
      <p:pic>
        <p:nvPicPr>
          <p:cNvPr id="8" name="Picture 7" descr="A close-up of a pile of fruits and vegetables&#10;&#10;Description automatically generated">
            <a:extLst>
              <a:ext uri="{FF2B5EF4-FFF2-40B4-BE49-F238E27FC236}">
                <a16:creationId xmlns:a16="http://schemas.microsoft.com/office/drawing/2014/main" id="{53D77170-C231-43B2-CADD-ABE4C4710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642" y="4572000"/>
            <a:ext cx="3048000" cy="2286000"/>
          </a:xfrm>
          <a:prstGeom prst="rect">
            <a:avLst/>
          </a:prstGeom>
        </p:spPr>
      </p:pic>
      <p:pic>
        <p:nvPicPr>
          <p:cNvPr id="10" name="Picture 9" descr="A close-up of a pile of vegetables&#10;&#10;Description automatically generated">
            <a:extLst>
              <a:ext uri="{FF2B5EF4-FFF2-40B4-BE49-F238E27FC236}">
                <a16:creationId xmlns:a16="http://schemas.microsoft.com/office/drawing/2014/main" id="{9E176DF3-9DCC-BB70-5230-15DF232BB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4572000"/>
            <a:ext cx="3048000" cy="2286000"/>
          </a:xfrm>
          <a:prstGeom prst="rect">
            <a:avLst/>
          </a:prstGeom>
        </p:spPr>
      </p:pic>
      <p:sp>
        <p:nvSpPr>
          <p:cNvPr id="12" name="TextBox 11">
            <a:extLst>
              <a:ext uri="{FF2B5EF4-FFF2-40B4-BE49-F238E27FC236}">
                <a16:creationId xmlns:a16="http://schemas.microsoft.com/office/drawing/2014/main" id="{473932EA-B8DE-E07B-5F49-89692F7445D1}"/>
              </a:ext>
            </a:extLst>
          </p:cNvPr>
          <p:cNvSpPr txBox="1"/>
          <p:nvPr/>
        </p:nvSpPr>
        <p:spPr>
          <a:xfrm>
            <a:off x="418183" y="2828836"/>
            <a:ext cx="8723384" cy="923330"/>
          </a:xfrm>
          <a:prstGeom prst="rect">
            <a:avLst/>
          </a:prstGeom>
          <a:noFill/>
        </p:spPr>
        <p:txBody>
          <a:bodyPr wrap="square">
            <a:spAutoFit/>
          </a:bodyPr>
          <a:lstStyle/>
          <a:p>
            <a:r>
              <a:rPr lang="en-US" dirty="0"/>
              <a:t>We can say that the original spoiled image might be brighter (hard to see that..) but the fruits and vegetables in our fixed image are way more clear and convenient to watch (better contrast).</a:t>
            </a:r>
            <a:endParaRPr lang="he-IL" dirty="0"/>
          </a:p>
        </p:txBody>
      </p:sp>
      <p:sp>
        <p:nvSpPr>
          <p:cNvPr id="13" name="Slide Number Placeholder 3">
            <a:extLst>
              <a:ext uri="{FF2B5EF4-FFF2-40B4-BE49-F238E27FC236}">
                <a16:creationId xmlns:a16="http://schemas.microsoft.com/office/drawing/2014/main" id="{A48C2485-A6A9-F738-5A2C-305F6D2D867D}"/>
              </a:ext>
            </a:extLst>
          </p:cNvPr>
          <p:cNvSpPr>
            <a:spLocks noGrp="1"/>
          </p:cNvSpPr>
          <p:nvPr>
            <p:ph type="sldNum" sz="quarter" idx="12"/>
          </p:nvPr>
        </p:nvSpPr>
        <p:spPr>
          <a:xfrm>
            <a:off x="11721830" y="0"/>
            <a:ext cx="470170" cy="365125"/>
          </a:xfrm>
        </p:spPr>
        <p:txBody>
          <a:bodyPr/>
          <a:lstStyle/>
          <a:p>
            <a:fld id="{1CC24C3C-60E1-4892-AEC8-068132A128A1}" type="slidenum">
              <a:rPr lang="he-IL" sz="1400" smtClean="0"/>
              <a:t>17</a:t>
            </a:fld>
            <a:endParaRPr lang="he-IL" sz="1400" dirty="0"/>
          </a:p>
        </p:txBody>
      </p:sp>
    </p:spTree>
    <p:extLst>
      <p:ext uri="{BB962C8B-B14F-4D97-AF65-F5344CB8AC3E}">
        <p14:creationId xmlns:p14="http://schemas.microsoft.com/office/powerpoint/2010/main" val="305117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81EB-6803-4CBB-A575-60D2736236CD}"/>
              </a:ext>
            </a:extLst>
          </p:cNvPr>
          <p:cNvSpPr>
            <a:spLocks noGrp="1"/>
          </p:cNvSpPr>
          <p:nvPr>
            <p:ph type="title"/>
          </p:nvPr>
        </p:nvSpPr>
        <p:spPr>
          <a:xfrm>
            <a:off x="2334639" y="365126"/>
            <a:ext cx="7348624" cy="1325563"/>
          </a:xfrm>
        </p:spPr>
        <p:txBody>
          <a:bodyPr/>
          <a:lstStyle/>
          <a:p>
            <a:pPr algn="l"/>
            <a:r>
              <a:rPr lang="en-US" b="1" dirty="0">
                <a:solidFill>
                  <a:srgbClr val="0070C0"/>
                </a:solidFill>
                <a:latin typeface="+mn-lt"/>
              </a:rPr>
              <a:t>22.15 What did we learned </a:t>
            </a:r>
            <a:endParaRPr lang="en-US" dirty="0">
              <a:latin typeface="Cooper Black" panose="0208090404030B020404" pitchFamily="18" charset="0"/>
            </a:endParaRPr>
          </a:p>
        </p:txBody>
      </p:sp>
      <p:sp>
        <p:nvSpPr>
          <p:cNvPr id="4" name="TextBox 3">
            <a:extLst>
              <a:ext uri="{FF2B5EF4-FFF2-40B4-BE49-F238E27FC236}">
                <a16:creationId xmlns:a16="http://schemas.microsoft.com/office/drawing/2014/main" id="{F3093B7A-40D3-43FE-BCF7-0B6FF493F908}"/>
              </a:ext>
            </a:extLst>
          </p:cNvPr>
          <p:cNvSpPr txBox="1"/>
          <p:nvPr/>
        </p:nvSpPr>
        <p:spPr>
          <a:xfrm>
            <a:off x="2023872" y="1690688"/>
            <a:ext cx="8144256" cy="2677656"/>
          </a:xfrm>
          <a:prstGeom prst="rect">
            <a:avLst/>
          </a:prstGeom>
          <a:noFill/>
        </p:spPr>
        <p:txBody>
          <a:bodyPr wrap="square" rtlCol="1">
            <a:spAutoFit/>
          </a:bodyPr>
          <a:lstStyle/>
          <a:p>
            <a:pPr marL="342900" indent="-342900">
              <a:buAutoNum type="arabicParenR"/>
            </a:pPr>
            <a:r>
              <a:rPr lang="en-US" sz="2400" dirty="0"/>
              <a:t>We learned to improve an image using the principle of accumulative </a:t>
            </a:r>
            <a:r>
              <a:rPr lang="en-US" sz="2400" dirty="0" err="1"/>
              <a:t>histograma</a:t>
            </a:r>
            <a:r>
              <a:rPr lang="en-US" sz="2400" dirty="0"/>
              <a:t>.</a:t>
            </a:r>
          </a:p>
          <a:p>
            <a:pPr algn="l" rtl="0"/>
            <a:endParaRPr lang="en-US" sz="2400" dirty="0"/>
          </a:p>
          <a:p>
            <a:pPr algn="l" rtl="0"/>
            <a:r>
              <a:rPr lang="en-US" sz="2400" dirty="0"/>
              <a:t>2) We learned that it is better to take small portion (5% instead of 25% for example) in order to improve the image and it’s objects visibility.</a:t>
            </a:r>
          </a:p>
          <a:p>
            <a:pPr algn="l" rtl="0"/>
            <a:endParaRPr lang="en-US" sz="2400" dirty="0"/>
          </a:p>
        </p:txBody>
      </p:sp>
      <p:sp>
        <p:nvSpPr>
          <p:cNvPr id="3" name="Slide Number Placeholder 3">
            <a:extLst>
              <a:ext uri="{FF2B5EF4-FFF2-40B4-BE49-F238E27FC236}">
                <a16:creationId xmlns:a16="http://schemas.microsoft.com/office/drawing/2014/main" id="{1BF4C554-B574-818D-3C34-A89DD3A4920A}"/>
              </a:ext>
            </a:extLst>
          </p:cNvPr>
          <p:cNvSpPr>
            <a:spLocks noGrp="1"/>
          </p:cNvSpPr>
          <p:nvPr>
            <p:ph type="sldNum" sz="quarter" idx="12"/>
          </p:nvPr>
        </p:nvSpPr>
        <p:spPr>
          <a:xfrm>
            <a:off x="11721831" y="6492875"/>
            <a:ext cx="470170" cy="365125"/>
          </a:xfrm>
        </p:spPr>
        <p:txBody>
          <a:bodyPr/>
          <a:lstStyle/>
          <a:p>
            <a:fld id="{1CC24C3C-60E1-4892-AEC8-068132A128A1}" type="slidenum">
              <a:rPr lang="he-IL" sz="1400" smtClean="0"/>
              <a:t>18</a:t>
            </a:fld>
            <a:endParaRPr lang="he-IL" sz="1400" dirty="0"/>
          </a:p>
        </p:txBody>
      </p:sp>
    </p:spTree>
    <p:extLst>
      <p:ext uri="{BB962C8B-B14F-4D97-AF65-F5344CB8AC3E}">
        <p14:creationId xmlns:p14="http://schemas.microsoft.com/office/powerpoint/2010/main" val="1956496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8436ED-FF82-9B98-F47F-5C3CFC9C382E}"/>
              </a:ext>
            </a:extLst>
          </p:cNvPr>
          <p:cNvPicPr>
            <a:picLocks noChangeAspect="1"/>
          </p:cNvPicPr>
          <p:nvPr/>
        </p:nvPicPr>
        <p:blipFill>
          <a:blip r:embed="rId2"/>
          <a:stretch>
            <a:fillRect/>
          </a:stretch>
        </p:blipFill>
        <p:spPr>
          <a:xfrm>
            <a:off x="1209522" y="165976"/>
            <a:ext cx="9772955" cy="4381325"/>
          </a:xfrm>
          <a:prstGeom prst="rect">
            <a:avLst/>
          </a:prstGeom>
        </p:spPr>
      </p:pic>
      <p:sp>
        <p:nvSpPr>
          <p:cNvPr id="6" name="Rectangle 5">
            <a:extLst>
              <a:ext uri="{FF2B5EF4-FFF2-40B4-BE49-F238E27FC236}">
                <a16:creationId xmlns:a16="http://schemas.microsoft.com/office/drawing/2014/main" id="{79410F68-85E5-1FB6-DB35-8F404F9826F7}"/>
              </a:ext>
            </a:extLst>
          </p:cNvPr>
          <p:cNvSpPr/>
          <p:nvPr/>
        </p:nvSpPr>
        <p:spPr>
          <a:xfrm>
            <a:off x="661481" y="4758963"/>
            <a:ext cx="11196536" cy="14375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b="1" dirty="0">
                <a:solidFill>
                  <a:srgbClr val="FFFF00"/>
                </a:solidFill>
              </a:rPr>
              <a:t>Pay attention:</a:t>
            </a:r>
          </a:p>
          <a:p>
            <a:r>
              <a:rPr lang="en-US" b="1" dirty="0">
                <a:solidFill>
                  <a:srgbClr val="FFFF00"/>
                </a:solidFill>
              </a:rPr>
              <a:t>The main difference between that assignment (22) and the previews one (21) is the selection of the ‘b’ and ‘c’ constants. Now we need to create a histogram and to integrate it for calculating the ‘b’ and ‘c’ constants for the LUT. (In assignment 21 constants were selected using a simple formula given in the assignment)</a:t>
            </a:r>
            <a:endParaRPr lang="he-IL" b="1" dirty="0">
              <a:solidFill>
                <a:srgbClr val="FFFF00"/>
              </a:solidFill>
            </a:endParaRPr>
          </a:p>
        </p:txBody>
      </p:sp>
    </p:spTree>
    <p:extLst>
      <p:ext uri="{BB962C8B-B14F-4D97-AF65-F5344CB8AC3E}">
        <p14:creationId xmlns:p14="http://schemas.microsoft.com/office/powerpoint/2010/main" val="1652720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C64859-B1BB-C5C3-0A34-EDB173965E17}"/>
              </a:ext>
            </a:extLst>
          </p:cNvPr>
          <p:cNvSpPr>
            <a:spLocks noGrp="1"/>
          </p:cNvSpPr>
          <p:nvPr>
            <p:ph type="sldNum" sz="quarter" idx="12"/>
          </p:nvPr>
        </p:nvSpPr>
        <p:spPr>
          <a:xfrm>
            <a:off x="11901790" y="0"/>
            <a:ext cx="290209" cy="365125"/>
          </a:xfrm>
        </p:spPr>
        <p:txBody>
          <a:bodyPr/>
          <a:lstStyle/>
          <a:p>
            <a:fld id="{1CC24C3C-60E1-4892-AEC8-068132A128A1}" type="slidenum">
              <a:rPr lang="he-IL" sz="1400" smtClean="0"/>
              <a:t>3</a:t>
            </a:fld>
            <a:endParaRPr lang="he-IL" sz="1400" dirty="0"/>
          </a:p>
        </p:txBody>
      </p:sp>
      <p:sp>
        <p:nvSpPr>
          <p:cNvPr id="5" name="Rectangle 4">
            <a:extLst>
              <a:ext uri="{FF2B5EF4-FFF2-40B4-BE49-F238E27FC236}">
                <a16:creationId xmlns:a16="http://schemas.microsoft.com/office/drawing/2014/main" id="{9BDE4859-5847-4A50-A9DC-F3DC6B3D7D3E}"/>
              </a:ext>
            </a:extLst>
          </p:cNvPr>
          <p:cNvSpPr/>
          <p:nvPr/>
        </p:nvSpPr>
        <p:spPr>
          <a:xfrm>
            <a:off x="342086" y="795937"/>
            <a:ext cx="3801895" cy="1011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A211.bmp </a:t>
            </a:r>
            <a:br>
              <a:rPr lang="en-US" dirty="0"/>
            </a:br>
            <a:r>
              <a:rPr lang="en-US" dirty="0"/>
              <a:t>a corrupted gray image (spoiled) created in Assignment #21 – saved in bmp format </a:t>
            </a:r>
          </a:p>
        </p:txBody>
      </p:sp>
      <p:sp>
        <p:nvSpPr>
          <p:cNvPr id="6" name="Arrow: Right 5">
            <a:extLst>
              <a:ext uri="{FF2B5EF4-FFF2-40B4-BE49-F238E27FC236}">
                <a16:creationId xmlns:a16="http://schemas.microsoft.com/office/drawing/2014/main" id="{C26D9CB8-2AF5-2893-DAD3-1795987EF265}"/>
              </a:ext>
            </a:extLst>
          </p:cNvPr>
          <p:cNvSpPr/>
          <p:nvPr/>
        </p:nvSpPr>
        <p:spPr>
          <a:xfrm>
            <a:off x="4148437" y="1106672"/>
            <a:ext cx="3446742" cy="340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86B47706-486B-40ED-9216-37B2D263D824}"/>
              </a:ext>
            </a:extLst>
          </p:cNvPr>
          <p:cNvSpPr txBox="1"/>
          <p:nvPr/>
        </p:nvSpPr>
        <p:spPr>
          <a:xfrm>
            <a:off x="7618377" y="1095406"/>
            <a:ext cx="380189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LoadGrayImageFromGrayBmpFile</a:t>
            </a:r>
            <a:endParaRPr lang="he-IL" b="1" dirty="0"/>
          </a:p>
        </p:txBody>
      </p:sp>
      <p:sp>
        <p:nvSpPr>
          <p:cNvPr id="11" name="Arrow: Right 10">
            <a:extLst>
              <a:ext uri="{FF2B5EF4-FFF2-40B4-BE49-F238E27FC236}">
                <a16:creationId xmlns:a16="http://schemas.microsoft.com/office/drawing/2014/main" id="{32E06AD4-4F68-AD35-69B5-A6F6182E0C6D}"/>
              </a:ext>
            </a:extLst>
          </p:cNvPr>
          <p:cNvSpPr/>
          <p:nvPr/>
        </p:nvSpPr>
        <p:spPr>
          <a:xfrm rot="5400000">
            <a:off x="9341793" y="1695197"/>
            <a:ext cx="836581" cy="34046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41CE2673-1239-4C12-890D-3AA49146F682}"/>
                  </a:ext>
                </a:extLst>
              </p:cNvPr>
              <p:cNvSpPr/>
              <p:nvPr/>
            </p:nvSpPr>
            <p:spPr>
              <a:xfrm>
                <a:off x="7648374" y="2296369"/>
                <a:ext cx="4283413" cy="90483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dirty="0"/>
                  <a:t>unsigned char GrayImage [ ] [ ]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which is the 2D array that represents the gray version of the input bmp image   </a:t>
                </a:r>
                <a:endParaRPr lang="he-IL" dirty="0"/>
              </a:p>
            </p:txBody>
          </p:sp>
        </mc:Choice>
        <mc:Fallback>
          <p:sp>
            <p:nvSpPr>
              <p:cNvPr id="12" name="Rectangle 11">
                <a:extLst>
                  <a:ext uri="{FF2B5EF4-FFF2-40B4-BE49-F238E27FC236}">
                    <a16:creationId xmlns:a16="http://schemas.microsoft.com/office/drawing/2014/main" id="{41CE2673-1239-4C12-890D-3AA49146F682}"/>
                  </a:ext>
                </a:extLst>
              </p:cNvPr>
              <p:cNvSpPr>
                <a:spLocks noRot="1" noChangeAspect="1" noMove="1" noResize="1" noEditPoints="1" noAdjustHandles="1" noChangeArrowheads="1" noChangeShapeType="1" noTextEdit="1"/>
              </p:cNvSpPr>
              <p:nvPr/>
            </p:nvSpPr>
            <p:spPr>
              <a:xfrm>
                <a:off x="7648374" y="2296369"/>
                <a:ext cx="4283413" cy="904831"/>
              </a:xfrm>
              <a:prstGeom prst="rect">
                <a:avLst/>
              </a:prstGeom>
              <a:blipFill>
                <a:blip r:embed="rId2"/>
                <a:stretch>
                  <a:fillRect/>
                </a:stretch>
              </a:blipFill>
            </p:spPr>
            <p:txBody>
              <a:bodyPr/>
              <a:lstStyle/>
              <a:p>
                <a:r>
                  <a:rPr lang="he-IL">
                    <a:noFill/>
                  </a:rPr>
                  <a:t> </a:t>
                </a:r>
              </a:p>
            </p:txBody>
          </p:sp>
        </mc:Fallback>
      </mc:AlternateContent>
      <p:sp>
        <p:nvSpPr>
          <p:cNvPr id="31" name="Arrow: Right 30">
            <a:extLst>
              <a:ext uri="{FF2B5EF4-FFF2-40B4-BE49-F238E27FC236}">
                <a16:creationId xmlns:a16="http://schemas.microsoft.com/office/drawing/2014/main" id="{205A2852-FFE2-8664-82E3-48DE5BBDF723}"/>
              </a:ext>
            </a:extLst>
          </p:cNvPr>
          <p:cNvSpPr/>
          <p:nvPr/>
        </p:nvSpPr>
        <p:spPr>
          <a:xfrm rot="10800000">
            <a:off x="5418306" y="2578550"/>
            <a:ext cx="2230068" cy="340468"/>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3" name="Arrow: Right 32">
            <a:extLst>
              <a:ext uri="{FF2B5EF4-FFF2-40B4-BE49-F238E27FC236}">
                <a16:creationId xmlns:a16="http://schemas.microsoft.com/office/drawing/2014/main" id="{01F241D7-572E-9275-F435-9AD1ACCED489}"/>
              </a:ext>
            </a:extLst>
          </p:cNvPr>
          <p:cNvSpPr/>
          <p:nvPr/>
        </p:nvSpPr>
        <p:spPr>
          <a:xfrm rot="10800000" flipH="1">
            <a:off x="5418306" y="4030423"/>
            <a:ext cx="2694562" cy="510702"/>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34" name="Rectangle 33">
                <a:extLst>
                  <a:ext uri="{FF2B5EF4-FFF2-40B4-BE49-F238E27FC236}">
                    <a16:creationId xmlns:a16="http://schemas.microsoft.com/office/drawing/2014/main" id="{D5BE289F-F96C-8FCE-1047-971D6B083CE4}"/>
                  </a:ext>
                </a:extLst>
              </p:cNvPr>
              <p:cNvSpPr/>
              <p:nvPr/>
            </p:nvSpPr>
            <p:spPr>
              <a:xfrm>
                <a:off x="645267" y="6072138"/>
                <a:ext cx="6096001" cy="68093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b="1" dirty="0"/>
                  <a:t>StoreGrayImageAsGrayBmpFile </a:t>
                </a:r>
                <a14:m>
                  <m:oMath xmlns:m="http://schemas.openxmlformats.org/officeDocument/2006/math">
                    <m:r>
                      <a:rPr lang="en-US" i="1" dirty="0" smtClean="0">
                        <a:latin typeface="Cambria Math" panose="02040503050406030204" pitchFamily="18" charset="0"/>
                        <a:ea typeface="Cambria Math" panose="02040503050406030204" pitchFamily="18" charset="0"/>
                      </a:rPr>
                      <m:t>→ </m:t>
                    </m:r>
                  </m:oMath>
                </a14:m>
                <a:r>
                  <a:rPr lang="en-US" dirty="0"/>
                  <a:t>Store the new </a:t>
                </a:r>
                <a:r>
                  <a:rPr lang="en-US" b="1" dirty="0"/>
                  <a:t>GrayImage </a:t>
                </a:r>
                <a:r>
                  <a:rPr lang="en-US" dirty="0"/>
                  <a:t>as a bmp file </a:t>
                </a:r>
                <a:r>
                  <a:rPr lang="en-US" b="1" dirty="0">
                    <a:solidFill>
                      <a:srgbClr val="FFFF00"/>
                    </a:solidFill>
                  </a:rPr>
                  <a:t>(after transformation using LUT) </a:t>
                </a:r>
                <a:endParaRPr lang="he-IL" b="1" dirty="0">
                  <a:solidFill>
                    <a:srgbClr val="FFFF00"/>
                  </a:solidFill>
                </a:endParaRPr>
              </a:p>
            </p:txBody>
          </p:sp>
        </mc:Choice>
        <mc:Fallback>
          <p:sp>
            <p:nvSpPr>
              <p:cNvPr id="34" name="Rectangle 33">
                <a:extLst>
                  <a:ext uri="{FF2B5EF4-FFF2-40B4-BE49-F238E27FC236}">
                    <a16:creationId xmlns:a16="http://schemas.microsoft.com/office/drawing/2014/main" id="{D5BE289F-F96C-8FCE-1047-971D6B083CE4}"/>
                  </a:ext>
                </a:extLst>
              </p:cNvPr>
              <p:cNvSpPr>
                <a:spLocks noRot="1" noChangeAspect="1" noMove="1" noResize="1" noEditPoints="1" noAdjustHandles="1" noChangeArrowheads="1" noChangeShapeType="1" noTextEdit="1"/>
              </p:cNvSpPr>
              <p:nvPr/>
            </p:nvSpPr>
            <p:spPr>
              <a:xfrm>
                <a:off x="645267" y="6072138"/>
                <a:ext cx="6096001" cy="680936"/>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36" name="Rectangle 35">
                <a:extLst>
                  <a:ext uri="{FF2B5EF4-FFF2-40B4-BE49-F238E27FC236}">
                    <a16:creationId xmlns:a16="http://schemas.microsoft.com/office/drawing/2014/main" id="{896EB3A4-536C-4803-8861-F4C75493A7D8}"/>
                  </a:ext>
                </a:extLst>
              </p:cNvPr>
              <p:cNvSpPr/>
              <p:nvPr/>
            </p:nvSpPr>
            <p:spPr>
              <a:xfrm>
                <a:off x="8112868" y="3556559"/>
                <a:ext cx="3818919" cy="145842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Create_LUT</a:t>
                </a:r>
              </a:p>
              <a:p>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function that creates a simple LUT using the formula: </a:t>
                </a:r>
                <a:r>
                  <a:rPr lang="en-US" b="1" dirty="0"/>
                  <a:t>val=c*i+b</a:t>
                </a:r>
              </a:p>
              <a:p>
                <a:r>
                  <a:rPr lang="en-US" b="1" dirty="0"/>
                  <a:t>c = 255. / (max - min);</a:t>
                </a:r>
              </a:p>
              <a:p>
                <a:r>
                  <a:rPr lang="en-US" b="1" dirty="0"/>
                  <a:t>b = -c * min;   </a:t>
                </a:r>
                <a:endParaRPr lang="he-IL" b="1" dirty="0"/>
              </a:p>
            </p:txBody>
          </p:sp>
        </mc:Choice>
        <mc:Fallback>
          <p:sp>
            <p:nvSpPr>
              <p:cNvPr id="36" name="Rectangle 35">
                <a:extLst>
                  <a:ext uri="{FF2B5EF4-FFF2-40B4-BE49-F238E27FC236}">
                    <a16:creationId xmlns:a16="http://schemas.microsoft.com/office/drawing/2014/main" id="{896EB3A4-536C-4803-8861-F4C75493A7D8}"/>
                  </a:ext>
                </a:extLst>
              </p:cNvPr>
              <p:cNvSpPr>
                <a:spLocks noRot="1" noChangeAspect="1" noMove="1" noResize="1" noEditPoints="1" noAdjustHandles="1" noChangeArrowheads="1" noChangeShapeType="1" noTextEdit="1"/>
              </p:cNvSpPr>
              <p:nvPr/>
            </p:nvSpPr>
            <p:spPr>
              <a:xfrm>
                <a:off x="8112868" y="3556559"/>
                <a:ext cx="3818919" cy="1458428"/>
              </a:xfrm>
              <a:prstGeom prst="rect">
                <a:avLst/>
              </a:prstGeom>
              <a:blipFill>
                <a:blip r:embed="rId4"/>
                <a:stretch>
                  <a:fillRect/>
                </a:stretch>
              </a:blipFill>
            </p:spPr>
            <p:txBody>
              <a:bodyPr/>
              <a:lstStyle/>
              <a:p>
                <a:r>
                  <a:rPr lang="he-IL">
                    <a:noFill/>
                  </a:rPr>
                  <a:t> </a:t>
                </a:r>
              </a:p>
            </p:txBody>
          </p:sp>
        </mc:Fallback>
      </mc:AlternateContent>
      <p:sp>
        <p:nvSpPr>
          <p:cNvPr id="37" name="Arrow: Right 36">
            <a:extLst>
              <a:ext uri="{FF2B5EF4-FFF2-40B4-BE49-F238E27FC236}">
                <a16:creationId xmlns:a16="http://schemas.microsoft.com/office/drawing/2014/main" id="{9F1DE23A-E155-BEBA-EA9A-56FBE43999F9}"/>
              </a:ext>
            </a:extLst>
          </p:cNvPr>
          <p:cNvSpPr/>
          <p:nvPr/>
        </p:nvSpPr>
        <p:spPr>
          <a:xfrm rot="5400000">
            <a:off x="9548430" y="5233533"/>
            <a:ext cx="947793" cy="510702"/>
          </a:xfrm>
          <a:prstGeom prst="right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38" name="Rectangle 37">
                <a:extLst>
                  <a:ext uri="{FF2B5EF4-FFF2-40B4-BE49-F238E27FC236}">
                    <a16:creationId xmlns:a16="http://schemas.microsoft.com/office/drawing/2014/main" id="{042291CC-6BB8-5FA9-1649-39218C2CA6F6}"/>
                  </a:ext>
                </a:extLst>
              </p:cNvPr>
              <p:cNvSpPr/>
              <p:nvPr/>
            </p:nvSpPr>
            <p:spPr>
              <a:xfrm>
                <a:off x="8112868" y="5967213"/>
                <a:ext cx="3788922" cy="890787"/>
              </a:xfrm>
              <a:prstGeom prst="rect">
                <a:avLst/>
              </a:prstGeom>
            </p:spPr>
            <p:style>
              <a:lnRef idx="0">
                <a:schemeClr val="dk1"/>
              </a:lnRef>
              <a:fillRef idx="3">
                <a:schemeClr val="dk1"/>
              </a:fillRef>
              <a:effectRef idx="3">
                <a:schemeClr val="dk1"/>
              </a:effectRef>
              <a:fontRef idx="minor">
                <a:schemeClr val="lt1"/>
              </a:fontRef>
            </p:style>
            <p:txBody>
              <a:bodyPr rtlCol="1" anchor="ctr"/>
              <a:lstStyle/>
              <a:p>
                <a:r>
                  <a:rPr lang="en-US" b="1" dirty="0"/>
                  <a:t>ApplyLUTonGrayImage</a:t>
                </a:r>
              </a:p>
              <a:p>
                <a:r>
                  <a:rPr lang="en-US" dirty="0"/>
                  <a:t> </a:t>
                </a:r>
                <a14:m>
                  <m:oMath xmlns:m="http://schemas.openxmlformats.org/officeDocument/2006/math">
                    <m:r>
                      <a:rPr lang="en-US" dirty="0">
                        <a:latin typeface="Cambria Math" panose="02040503050406030204" pitchFamily="18" charset="0"/>
                      </a:rPr>
                      <m:t>→</m:t>
                    </m:r>
                  </m:oMath>
                </a14:m>
                <a:r>
                  <a:rPr lang="en-US" dirty="0"/>
                  <a:t> a function that applies the created LUT on the GrayImage  </a:t>
                </a:r>
                <a:endParaRPr lang="he-IL" dirty="0"/>
              </a:p>
            </p:txBody>
          </p:sp>
        </mc:Choice>
        <mc:Fallback>
          <p:sp>
            <p:nvSpPr>
              <p:cNvPr id="38" name="Rectangle 37">
                <a:extLst>
                  <a:ext uri="{FF2B5EF4-FFF2-40B4-BE49-F238E27FC236}">
                    <a16:creationId xmlns:a16="http://schemas.microsoft.com/office/drawing/2014/main" id="{042291CC-6BB8-5FA9-1649-39218C2CA6F6}"/>
                  </a:ext>
                </a:extLst>
              </p:cNvPr>
              <p:cNvSpPr>
                <a:spLocks noRot="1" noChangeAspect="1" noMove="1" noResize="1" noEditPoints="1" noAdjustHandles="1" noChangeArrowheads="1" noChangeShapeType="1" noTextEdit="1"/>
              </p:cNvSpPr>
              <p:nvPr/>
            </p:nvSpPr>
            <p:spPr>
              <a:xfrm>
                <a:off x="8112868" y="5967213"/>
                <a:ext cx="3788922" cy="890787"/>
              </a:xfrm>
              <a:prstGeom prst="rect">
                <a:avLst/>
              </a:prstGeom>
              <a:blipFill>
                <a:blip r:embed="rId5"/>
                <a:stretch>
                  <a:fillRect/>
                </a:stretch>
              </a:blipFill>
            </p:spPr>
            <p:txBody>
              <a:bodyPr/>
              <a:lstStyle/>
              <a:p>
                <a:r>
                  <a:rPr lang="he-IL">
                    <a:noFill/>
                  </a:rPr>
                  <a:t> </a:t>
                </a:r>
              </a:p>
            </p:txBody>
          </p:sp>
        </mc:Fallback>
      </mc:AlternateContent>
      <p:sp>
        <p:nvSpPr>
          <p:cNvPr id="39" name="Arrow: Right 38">
            <a:extLst>
              <a:ext uri="{FF2B5EF4-FFF2-40B4-BE49-F238E27FC236}">
                <a16:creationId xmlns:a16="http://schemas.microsoft.com/office/drawing/2014/main" id="{86E2726E-A1C4-D442-E213-4EEB824CF853}"/>
              </a:ext>
            </a:extLst>
          </p:cNvPr>
          <p:cNvSpPr/>
          <p:nvPr/>
        </p:nvSpPr>
        <p:spPr>
          <a:xfrm flipH="1">
            <a:off x="6741268" y="6157255"/>
            <a:ext cx="1371600" cy="510702"/>
          </a:xfrm>
          <a:prstGeom prst="rightArrow">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2" name="Rectangle 1">
            <a:extLst>
              <a:ext uri="{FF2B5EF4-FFF2-40B4-BE49-F238E27FC236}">
                <a16:creationId xmlns:a16="http://schemas.microsoft.com/office/drawing/2014/main" id="{16F01F4B-1B2C-8427-0560-F8DD987906E8}"/>
              </a:ext>
            </a:extLst>
          </p:cNvPr>
          <p:cNvSpPr/>
          <p:nvPr/>
        </p:nvSpPr>
        <p:spPr>
          <a:xfrm>
            <a:off x="-2" y="2390358"/>
            <a:ext cx="5418308" cy="716849"/>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dirty="0"/>
              <a:t>Create a histogram and calculate the Cumulative Histogram (Integral Histogram) of the GrayImage [ ] [ ] </a:t>
            </a:r>
            <a:endParaRPr lang="he-IL" dirty="0"/>
          </a:p>
        </p:txBody>
      </p:sp>
      <p:sp>
        <p:nvSpPr>
          <p:cNvPr id="3" name="Arrow: Down 2">
            <a:extLst>
              <a:ext uri="{FF2B5EF4-FFF2-40B4-BE49-F238E27FC236}">
                <a16:creationId xmlns:a16="http://schemas.microsoft.com/office/drawing/2014/main" id="{7C0E0B3B-A42B-B3C0-A979-0E558C1AF314}"/>
              </a:ext>
            </a:extLst>
          </p:cNvPr>
          <p:cNvSpPr/>
          <p:nvPr/>
        </p:nvSpPr>
        <p:spPr>
          <a:xfrm>
            <a:off x="2383277" y="3107207"/>
            <a:ext cx="496110" cy="716849"/>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5378150A-1182-D7D7-59DB-E0D596E3EB6C}"/>
              </a:ext>
            </a:extLst>
          </p:cNvPr>
          <p:cNvSpPr/>
          <p:nvPr/>
        </p:nvSpPr>
        <p:spPr>
          <a:xfrm>
            <a:off x="0" y="3844702"/>
            <a:ext cx="5418308" cy="890787"/>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dirty="0"/>
              <a:t>Calculate the max and the min of the Cumulative Histogram. The max and the min will be the main factors for the ‘b’ and ‘c’ constants for creating a LUT</a:t>
            </a:r>
            <a:endParaRPr lang="he-IL" dirty="0"/>
          </a:p>
        </p:txBody>
      </p:sp>
      <p:sp>
        <p:nvSpPr>
          <p:cNvPr id="8" name="Google Shape;104;p3">
            <a:extLst>
              <a:ext uri="{FF2B5EF4-FFF2-40B4-BE49-F238E27FC236}">
                <a16:creationId xmlns:a16="http://schemas.microsoft.com/office/drawing/2014/main" id="{6B2755A0-1BAB-93A1-98A4-D854E2F75EDB}"/>
              </a:ext>
            </a:extLst>
          </p:cNvPr>
          <p:cNvSpPr txBox="1"/>
          <p:nvPr/>
        </p:nvSpPr>
        <p:spPr>
          <a:xfrm>
            <a:off x="3279035" y="0"/>
            <a:ext cx="458091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22.0 - flow chart of the code </a:t>
            </a:r>
            <a:endParaRPr sz="2800" b="0" i="0" u="sng" strike="noStrike" cap="none" dirty="0">
              <a:solidFill>
                <a:schemeClr val="dk1"/>
              </a:solidFill>
              <a:latin typeface="Corben"/>
              <a:ea typeface="Corben"/>
              <a:cs typeface="Corben"/>
              <a:sym typeface="Corben"/>
            </a:endParaRPr>
          </a:p>
        </p:txBody>
      </p:sp>
    </p:spTree>
    <p:extLst>
      <p:ext uri="{BB962C8B-B14F-4D97-AF65-F5344CB8AC3E}">
        <p14:creationId xmlns:p14="http://schemas.microsoft.com/office/powerpoint/2010/main" val="11249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C5A081-C3E1-18DA-231C-741133A45141}"/>
              </a:ext>
            </a:extLst>
          </p:cNvPr>
          <p:cNvPicPr>
            <a:picLocks noChangeAspect="1"/>
          </p:cNvPicPr>
          <p:nvPr/>
        </p:nvPicPr>
        <p:blipFill>
          <a:blip r:embed="rId2"/>
          <a:stretch>
            <a:fillRect/>
          </a:stretch>
        </p:blipFill>
        <p:spPr>
          <a:xfrm>
            <a:off x="0" y="584058"/>
            <a:ext cx="12192000" cy="1798820"/>
          </a:xfrm>
          <a:prstGeom prst="rect">
            <a:avLst/>
          </a:prstGeom>
        </p:spPr>
      </p:pic>
      <p:sp>
        <p:nvSpPr>
          <p:cNvPr id="8" name="TextBox 7">
            <a:extLst>
              <a:ext uri="{FF2B5EF4-FFF2-40B4-BE49-F238E27FC236}">
                <a16:creationId xmlns:a16="http://schemas.microsoft.com/office/drawing/2014/main" id="{F801C907-C11B-CD62-3ADD-F31A8E80D41E}"/>
              </a:ext>
            </a:extLst>
          </p:cNvPr>
          <p:cNvSpPr txBox="1"/>
          <p:nvPr/>
        </p:nvSpPr>
        <p:spPr>
          <a:xfrm>
            <a:off x="1" y="2446922"/>
            <a:ext cx="6741267"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a:t>The fill_hist_and_calc_int function is responsible for:</a:t>
            </a:r>
          </a:p>
          <a:p>
            <a:pPr marL="342900" indent="-342900">
              <a:buFont typeface="+mj-lt"/>
              <a:buAutoNum type="arabicPeriod"/>
            </a:pPr>
            <a:r>
              <a:rPr lang="en-US" b="1" dirty="0"/>
              <a:t>Calculating the Histogram: Counting the number of occurrences of each pixel value in the image.</a:t>
            </a:r>
          </a:p>
          <a:p>
            <a:pPr marL="342900" indent="-342900">
              <a:buFont typeface="+mj-lt"/>
              <a:buAutoNum type="arabicPeriod"/>
            </a:pPr>
            <a:r>
              <a:rPr lang="en-US" b="1" dirty="0"/>
              <a:t>Calculating the Cumulative Histogram (Integral Histogram): Computing the cumulative sum of the histogram values.</a:t>
            </a:r>
            <a:endParaRPr lang="he-IL" b="1" dirty="0"/>
          </a:p>
        </p:txBody>
      </p:sp>
      <p:pic>
        <p:nvPicPr>
          <p:cNvPr id="10" name="Picture 9">
            <a:extLst>
              <a:ext uri="{FF2B5EF4-FFF2-40B4-BE49-F238E27FC236}">
                <a16:creationId xmlns:a16="http://schemas.microsoft.com/office/drawing/2014/main" id="{87AEC398-F0B0-BA5A-85E0-05A50FD630A7}"/>
              </a:ext>
            </a:extLst>
          </p:cNvPr>
          <p:cNvPicPr>
            <a:picLocks noChangeAspect="1"/>
          </p:cNvPicPr>
          <p:nvPr/>
        </p:nvPicPr>
        <p:blipFill>
          <a:blip r:embed="rId3"/>
          <a:stretch>
            <a:fillRect/>
          </a:stretch>
        </p:blipFill>
        <p:spPr>
          <a:xfrm>
            <a:off x="0" y="4222840"/>
            <a:ext cx="5210175" cy="676275"/>
          </a:xfrm>
          <a:prstGeom prst="rect">
            <a:avLst/>
          </a:prstGeom>
        </p:spPr>
      </p:pic>
      <p:sp>
        <p:nvSpPr>
          <p:cNvPr id="11" name="Arrow: Down 10">
            <a:extLst>
              <a:ext uri="{FF2B5EF4-FFF2-40B4-BE49-F238E27FC236}">
                <a16:creationId xmlns:a16="http://schemas.microsoft.com/office/drawing/2014/main" id="{F24F1421-187A-BF34-6405-3DB258FB3D53}"/>
              </a:ext>
            </a:extLst>
          </p:cNvPr>
          <p:cNvSpPr/>
          <p:nvPr/>
        </p:nvSpPr>
        <p:spPr>
          <a:xfrm>
            <a:off x="2395942" y="4896572"/>
            <a:ext cx="418289" cy="6877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94FF770D-3C2F-A112-B78E-2F2DBB2556B0}"/>
              </a:ext>
            </a:extLst>
          </p:cNvPr>
          <p:cNvSpPr txBox="1"/>
          <p:nvPr/>
        </p:nvSpPr>
        <p:spPr>
          <a:xfrm>
            <a:off x="0" y="5596673"/>
            <a:ext cx="5291237"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loop iterates over all the pixels in the image (total rows * cols pixels).</a:t>
            </a:r>
            <a:endParaRPr lang="he-IL" dirty="0"/>
          </a:p>
        </p:txBody>
      </p:sp>
      <p:sp>
        <p:nvSpPr>
          <p:cNvPr id="14" name="Arrow: Right 13">
            <a:extLst>
              <a:ext uri="{FF2B5EF4-FFF2-40B4-BE49-F238E27FC236}">
                <a16:creationId xmlns:a16="http://schemas.microsoft.com/office/drawing/2014/main" id="{C5057EB9-2B61-3363-AFB1-2B8E198E3E71}"/>
              </a:ext>
            </a:extLst>
          </p:cNvPr>
          <p:cNvSpPr/>
          <p:nvPr/>
        </p:nvSpPr>
        <p:spPr>
          <a:xfrm>
            <a:off x="5291237" y="5702321"/>
            <a:ext cx="593387" cy="435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9A10CA35-CB7E-466F-0161-D613BC5D71A0}"/>
              </a:ext>
            </a:extLst>
          </p:cNvPr>
          <p:cNvSpPr txBox="1"/>
          <p:nvPr/>
        </p:nvSpPr>
        <p:spPr>
          <a:xfrm>
            <a:off x="5884624" y="5288339"/>
            <a:ext cx="5959812"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t>
            </a:r>
            <a:r>
              <a:rPr lang="en-US" dirty="0" err="1"/>
              <a:t>img</a:t>
            </a:r>
            <a:r>
              <a:rPr lang="en-US" dirty="0"/>
              <a:t> + i) accesses the pixel value at the i-</a:t>
            </a:r>
            <a:r>
              <a:rPr lang="en-US" dirty="0" err="1"/>
              <a:t>th</a:t>
            </a:r>
            <a:r>
              <a:rPr lang="en-US" dirty="0"/>
              <a:t> position using pointer arithmetic.</a:t>
            </a:r>
            <a:endParaRPr lang="he-IL" dirty="0"/>
          </a:p>
        </p:txBody>
      </p:sp>
      <p:sp>
        <p:nvSpPr>
          <p:cNvPr id="19" name="TextBox 18">
            <a:extLst>
              <a:ext uri="{FF2B5EF4-FFF2-40B4-BE49-F238E27FC236}">
                <a16:creationId xmlns:a16="http://schemas.microsoft.com/office/drawing/2014/main" id="{5A4CB4E3-A380-54A5-9CEA-9C5A2566F714}"/>
              </a:ext>
            </a:extLst>
          </p:cNvPr>
          <p:cNvSpPr txBox="1"/>
          <p:nvPr/>
        </p:nvSpPr>
        <p:spPr>
          <a:xfrm>
            <a:off x="5884624" y="5934670"/>
            <a:ext cx="5959812"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hist[*(</a:t>
            </a:r>
            <a:r>
              <a:rPr lang="en-US" dirty="0" err="1"/>
              <a:t>img</a:t>
            </a:r>
            <a:r>
              <a:rPr lang="en-US" dirty="0"/>
              <a:t> + i)] += 1 increments the count for the pixel value in the histogram array. It counts how many times each pixel value (0-255) appears in the image.</a:t>
            </a:r>
            <a:endParaRPr lang="he-IL" dirty="0"/>
          </a:p>
        </p:txBody>
      </p:sp>
      <p:sp>
        <p:nvSpPr>
          <p:cNvPr id="22" name="TextBox 21">
            <a:extLst>
              <a:ext uri="{FF2B5EF4-FFF2-40B4-BE49-F238E27FC236}">
                <a16:creationId xmlns:a16="http://schemas.microsoft.com/office/drawing/2014/main" id="{31CAC313-2818-8CDE-8E3F-6C465B4F9EA1}"/>
              </a:ext>
            </a:extLst>
          </p:cNvPr>
          <p:cNvSpPr txBox="1"/>
          <p:nvPr/>
        </p:nvSpPr>
        <p:spPr>
          <a:xfrm>
            <a:off x="7898860" y="2594144"/>
            <a:ext cx="4293140"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hist is an array of size 256 (PIXEL_VALUES), where each index corresponds to a pixel value (0-255).</a:t>
            </a:r>
            <a:endParaRPr lang="he-IL" dirty="0"/>
          </a:p>
        </p:txBody>
      </p:sp>
      <p:sp>
        <p:nvSpPr>
          <p:cNvPr id="23" name="TextBox 22">
            <a:extLst>
              <a:ext uri="{FF2B5EF4-FFF2-40B4-BE49-F238E27FC236}">
                <a16:creationId xmlns:a16="http://schemas.microsoft.com/office/drawing/2014/main" id="{FB12B07A-ACBF-FB34-2B05-3F9DEF34E8D2}"/>
              </a:ext>
            </a:extLst>
          </p:cNvPr>
          <p:cNvSpPr txBox="1"/>
          <p:nvPr/>
        </p:nvSpPr>
        <p:spPr>
          <a:xfrm>
            <a:off x="7898860" y="3524682"/>
            <a:ext cx="4293140" cy="646331"/>
          </a:xfrm>
          <a:prstGeom prst="rect">
            <a:avLst/>
          </a:prstGeom>
          <a:ln/>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hist[i] represents the count of pixels in the image that have the value i</a:t>
            </a:r>
            <a:endParaRPr lang="he-IL" dirty="0"/>
          </a:p>
        </p:txBody>
      </p:sp>
      <p:sp>
        <p:nvSpPr>
          <p:cNvPr id="24" name="TextBox 23">
            <a:extLst>
              <a:ext uri="{FF2B5EF4-FFF2-40B4-BE49-F238E27FC236}">
                <a16:creationId xmlns:a16="http://schemas.microsoft.com/office/drawing/2014/main" id="{8EDA7BEB-9B29-18A6-8A9D-30EF539D7266}"/>
              </a:ext>
            </a:extLst>
          </p:cNvPr>
          <p:cNvSpPr txBox="1"/>
          <p:nvPr/>
        </p:nvSpPr>
        <p:spPr>
          <a:xfrm>
            <a:off x="7898860" y="4160152"/>
            <a:ext cx="429314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After the histogram calculation, hist contains the frequency distribution of pixel values in the image.</a:t>
            </a:r>
            <a:endParaRPr lang="he-IL" dirty="0"/>
          </a:p>
        </p:txBody>
      </p:sp>
      <p:sp>
        <p:nvSpPr>
          <p:cNvPr id="25" name="Rectangle 24">
            <a:extLst>
              <a:ext uri="{FF2B5EF4-FFF2-40B4-BE49-F238E27FC236}">
                <a16:creationId xmlns:a16="http://schemas.microsoft.com/office/drawing/2014/main" id="{16F46DA5-9C0E-45FB-EE8C-67CBF821533E}"/>
              </a:ext>
            </a:extLst>
          </p:cNvPr>
          <p:cNvSpPr/>
          <p:nvPr/>
        </p:nvSpPr>
        <p:spPr>
          <a:xfrm>
            <a:off x="7898860" y="2594144"/>
            <a:ext cx="4293138" cy="2489338"/>
          </a:xfrm>
          <a:prstGeom prst="rect">
            <a:avLst/>
          </a:prstGeom>
          <a:noFill/>
          <a:ln w="762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Slide Number Placeholder 5">
            <a:extLst>
              <a:ext uri="{FF2B5EF4-FFF2-40B4-BE49-F238E27FC236}">
                <a16:creationId xmlns:a16="http://schemas.microsoft.com/office/drawing/2014/main" id="{CE2268D7-A5AA-4D61-3085-3907E95F7F64}"/>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4</a:t>
            </a:fld>
            <a:endParaRPr lang="he-IL" sz="1600" dirty="0"/>
          </a:p>
        </p:txBody>
      </p:sp>
      <p:sp>
        <p:nvSpPr>
          <p:cNvPr id="28" name="Google Shape;104;p3">
            <a:extLst>
              <a:ext uri="{FF2B5EF4-FFF2-40B4-BE49-F238E27FC236}">
                <a16:creationId xmlns:a16="http://schemas.microsoft.com/office/drawing/2014/main" id="{1C0830C0-F76D-1B10-D107-92708C0E20B9}"/>
              </a:ext>
            </a:extLst>
          </p:cNvPr>
          <p:cNvSpPr txBox="1"/>
          <p:nvPr/>
        </p:nvSpPr>
        <p:spPr>
          <a:xfrm>
            <a:off x="0" y="0"/>
            <a:ext cx="1187909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22.1 – </a:t>
            </a:r>
            <a:r>
              <a:rPr lang="en-US" sz="2800" b="1" u="sng" dirty="0">
                <a:solidFill>
                  <a:srgbClr val="0070C0"/>
                </a:solidFill>
                <a:latin typeface="Calibri"/>
                <a:ea typeface="Calibri"/>
                <a:cs typeface="Calibri"/>
                <a:sym typeface="Calibri"/>
              </a:rPr>
              <a:t>first important function – create a histogram and its integral – </a:t>
            </a:r>
            <a:r>
              <a:rPr lang="en-US" sz="2800" b="1" u="sng" dirty="0">
                <a:solidFill>
                  <a:srgbClr val="FF0000"/>
                </a:solidFill>
                <a:latin typeface="Calibri"/>
                <a:ea typeface="Calibri"/>
                <a:cs typeface="Calibri"/>
                <a:sym typeface="Calibri"/>
              </a:rPr>
              <a:t>part 1/2</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188441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4D754-B5ED-EBD7-D61F-A315DE4D73E3}"/>
              </a:ext>
            </a:extLst>
          </p:cNvPr>
          <p:cNvPicPr>
            <a:picLocks noChangeAspect="1"/>
          </p:cNvPicPr>
          <p:nvPr/>
        </p:nvPicPr>
        <p:blipFill>
          <a:blip r:embed="rId2"/>
          <a:stretch>
            <a:fillRect/>
          </a:stretch>
        </p:blipFill>
        <p:spPr>
          <a:xfrm>
            <a:off x="0" y="683294"/>
            <a:ext cx="5848350" cy="914400"/>
          </a:xfrm>
          <a:prstGeom prst="rect">
            <a:avLst/>
          </a:prstGeom>
        </p:spPr>
      </p:pic>
      <p:sp>
        <p:nvSpPr>
          <p:cNvPr id="6" name="Arrow: Down 5">
            <a:extLst>
              <a:ext uri="{FF2B5EF4-FFF2-40B4-BE49-F238E27FC236}">
                <a16:creationId xmlns:a16="http://schemas.microsoft.com/office/drawing/2014/main" id="{05B5D1FE-8801-3CB7-E24D-6F67DDF1881E}"/>
              </a:ext>
            </a:extLst>
          </p:cNvPr>
          <p:cNvSpPr/>
          <p:nvPr/>
        </p:nvSpPr>
        <p:spPr>
          <a:xfrm>
            <a:off x="2582693" y="1597694"/>
            <a:ext cx="418289" cy="6877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40A7F314-6603-1856-7247-C7D41E75FA4F}"/>
              </a:ext>
            </a:extLst>
          </p:cNvPr>
          <p:cNvSpPr txBox="1"/>
          <p:nvPr/>
        </p:nvSpPr>
        <p:spPr>
          <a:xfrm>
            <a:off x="1622" y="2285426"/>
            <a:ext cx="6094378"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IntOfHist[0] = hist[0]: Initializes the first value of the cumulative histogram with the first value of the histogram.</a:t>
            </a:r>
            <a:endParaRPr lang="he-IL" dirty="0"/>
          </a:p>
        </p:txBody>
      </p:sp>
      <p:sp>
        <p:nvSpPr>
          <p:cNvPr id="9" name="Arrow: Right 8">
            <a:extLst>
              <a:ext uri="{FF2B5EF4-FFF2-40B4-BE49-F238E27FC236}">
                <a16:creationId xmlns:a16="http://schemas.microsoft.com/office/drawing/2014/main" id="{ED72B8FC-2FB6-37CC-E632-AC76BB730D0B}"/>
              </a:ext>
            </a:extLst>
          </p:cNvPr>
          <p:cNvSpPr/>
          <p:nvPr/>
        </p:nvSpPr>
        <p:spPr>
          <a:xfrm>
            <a:off x="6096000" y="2391074"/>
            <a:ext cx="593387" cy="435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A8D5A84E-634C-6664-0BCE-BD2A9D6A74F2}"/>
              </a:ext>
            </a:extLst>
          </p:cNvPr>
          <p:cNvSpPr txBox="1"/>
          <p:nvPr/>
        </p:nvSpPr>
        <p:spPr>
          <a:xfrm>
            <a:off x="6689387" y="2285425"/>
            <a:ext cx="4328809"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loop iterates over all possible pixel values (0-255).</a:t>
            </a:r>
            <a:endParaRPr lang="he-IL" dirty="0"/>
          </a:p>
        </p:txBody>
      </p:sp>
      <p:sp>
        <p:nvSpPr>
          <p:cNvPr id="12" name="Arrow: Down 11">
            <a:extLst>
              <a:ext uri="{FF2B5EF4-FFF2-40B4-BE49-F238E27FC236}">
                <a16:creationId xmlns:a16="http://schemas.microsoft.com/office/drawing/2014/main" id="{762E7FF7-99C2-FAE2-74A9-14F0DAE3BA0C}"/>
              </a:ext>
            </a:extLst>
          </p:cNvPr>
          <p:cNvSpPr/>
          <p:nvPr/>
        </p:nvSpPr>
        <p:spPr>
          <a:xfrm>
            <a:off x="8644646" y="2931756"/>
            <a:ext cx="418289" cy="6877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TextBox 13">
            <a:extLst>
              <a:ext uri="{FF2B5EF4-FFF2-40B4-BE49-F238E27FC236}">
                <a16:creationId xmlns:a16="http://schemas.microsoft.com/office/drawing/2014/main" id="{556A5825-3AB5-99FF-6EB2-9A06D3BCCC49}"/>
              </a:ext>
            </a:extLst>
          </p:cNvPr>
          <p:cNvSpPr txBox="1"/>
          <p:nvPr/>
        </p:nvSpPr>
        <p:spPr>
          <a:xfrm>
            <a:off x="6689387" y="3619488"/>
            <a:ext cx="4922196"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IntOfHist[i] = IntOfHist[i - 1] + hist[i] computes the cumulative sum for each pixel value, effectively creating the cumulative histogram.</a:t>
            </a:r>
            <a:endParaRPr lang="he-IL" dirty="0"/>
          </a:p>
        </p:txBody>
      </p:sp>
      <p:sp>
        <p:nvSpPr>
          <p:cNvPr id="18" name="TextBox 17">
            <a:extLst>
              <a:ext uri="{FF2B5EF4-FFF2-40B4-BE49-F238E27FC236}">
                <a16:creationId xmlns:a16="http://schemas.microsoft.com/office/drawing/2014/main" id="{869CF1A0-6300-FEEE-33AA-6D4880B63FB6}"/>
              </a:ext>
            </a:extLst>
          </p:cNvPr>
          <p:cNvSpPr txBox="1"/>
          <p:nvPr/>
        </p:nvSpPr>
        <p:spPr>
          <a:xfrm>
            <a:off x="0" y="4314055"/>
            <a:ext cx="592130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IntOfHist is also an array of size 256.</a:t>
            </a:r>
            <a:endParaRPr lang="he-IL" dirty="0"/>
          </a:p>
        </p:txBody>
      </p:sp>
      <p:sp>
        <p:nvSpPr>
          <p:cNvPr id="20" name="TextBox 19">
            <a:extLst>
              <a:ext uri="{FF2B5EF4-FFF2-40B4-BE49-F238E27FC236}">
                <a16:creationId xmlns:a16="http://schemas.microsoft.com/office/drawing/2014/main" id="{98FB114D-87A0-272C-E354-952E6D77B7A6}"/>
              </a:ext>
            </a:extLst>
          </p:cNvPr>
          <p:cNvSpPr txBox="1"/>
          <p:nvPr/>
        </p:nvSpPr>
        <p:spPr>
          <a:xfrm>
            <a:off x="0" y="4683387"/>
            <a:ext cx="5921308"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IntOfHist[i] represents the cumulative count of pixels with values from 0 to i.</a:t>
            </a:r>
            <a:endParaRPr lang="he-IL" dirty="0"/>
          </a:p>
        </p:txBody>
      </p:sp>
      <p:sp>
        <p:nvSpPr>
          <p:cNvPr id="22" name="TextBox 21">
            <a:extLst>
              <a:ext uri="{FF2B5EF4-FFF2-40B4-BE49-F238E27FC236}">
                <a16:creationId xmlns:a16="http://schemas.microsoft.com/office/drawing/2014/main" id="{5321F4E4-6C15-D091-25DD-1362D9D8690D}"/>
              </a:ext>
            </a:extLst>
          </p:cNvPr>
          <p:cNvSpPr txBox="1"/>
          <p:nvPr/>
        </p:nvSpPr>
        <p:spPr>
          <a:xfrm>
            <a:off x="0" y="5329718"/>
            <a:ext cx="5921308"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After the cumulative histogram calculation, IntOfHist contains the cumulative distribution of pixel values, which is useful for certain image processing techniques, such as histogram equalization.</a:t>
            </a:r>
            <a:endParaRPr lang="he-IL" dirty="0"/>
          </a:p>
        </p:txBody>
      </p:sp>
      <p:sp>
        <p:nvSpPr>
          <p:cNvPr id="23" name="Rectangle 22">
            <a:extLst>
              <a:ext uri="{FF2B5EF4-FFF2-40B4-BE49-F238E27FC236}">
                <a16:creationId xmlns:a16="http://schemas.microsoft.com/office/drawing/2014/main" id="{F916A6B7-FEAA-D002-80D9-D5D7DF6D6EDD}"/>
              </a:ext>
            </a:extLst>
          </p:cNvPr>
          <p:cNvSpPr/>
          <p:nvPr/>
        </p:nvSpPr>
        <p:spPr>
          <a:xfrm>
            <a:off x="0" y="4314055"/>
            <a:ext cx="5921308" cy="2256436"/>
          </a:xfrm>
          <a:prstGeom prst="rect">
            <a:avLst/>
          </a:prstGeom>
          <a:noFill/>
          <a:ln w="762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Slide Number Placeholder 5">
            <a:extLst>
              <a:ext uri="{FF2B5EF4-FFF2-40B4-BE49-F238E27FC236}">
                <a16:creationId xmlns:a16="http://schemas.microsoft.com/office/drawing/2014/main" id="{D835BACD-6B00-53EE-171E-9DFD2A22CEB3}"/>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5</a:t>
            </a:fld>
            <a:endParaRPr lang="he-IL" sz="1600" dirty="0"/>
          </a:p>
        </p:txBody>
      </p:sp>
      <p:sp>
        <p:nvSpPr>
          <p:cNvPr id="25" name="Google Shape;104;p3">
            <a:extLst>
              <a:ext uri="{FF2B5EF4-FFF2-40B4-BE49-F238E27FC236}">
                <a16:creationId xmlns:a16="http://schemas.microsoft.com/office/drawing/2014/main" id="{CF09163F-63EA-1718-405C-41C95B3CCB5C}"/>
              </a:ext>
            </a:extLst>
          </p:cNvPr>
          <p:cNvSpPr txBox="1"/>
          <p:nvPr/>
        </p:nvSpPr>
        <p:spPr>
          <a:xfrm>
            <a:off x="0" y="0"/>
            <a:ext cx="1187909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22.1 – </a:t>
            </a:r>
            <a:r>
              <a:rPr lang="en-US" sz="2800" b="1" u="sng" dirty="0">
                <a:solidFill>
                  <a:srgbClr val="0070C0"/>
                </a:solidFill>
                <a:latin typeface="Calibri"/>
                <a:ea typeface="Calibri"/>
                <a:cs typeface="Calibri"/>
                <a:sym typeface="Calibri"/>
              </a:rPr>
              <a:t>first important function – create a histogram and its integral – </a:t>
            </a:r>
            <a:r>
              <a:rPr lang="en-US" sz="2800" b="1" u="sng" dirty="0">
                <a:solidFill>
                  <a:srgbClr val="FF0000"/>
                </a:solidFill>
                <a:latin typeface="Calibri"/>
                <a:ea typeface="Calibri"/>
                <a:cs typeface="Calibri"/>
                <a:sym typeface="Calibri"/>
              </a:rPr>
              <a:t>part 2/2</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3876382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630202-B5FF-0DF3-6CEA-1D97C1E8A108}"/>
              </a:ext>
            </a:extLst>
          </p:cNvPr>
          <p:cNvPicPr>
            <a:picLocks noChangeAspect="1"/>
          </p:cNvPicPr>
          <p:nvPr/>
        </p:nvPicPr>
        <p:blipFill>
          <a:blip r:embed="rId2"/>
          <a:stretch>
            <a:fillRect/>
          </a:stretch>
        </p:blipFill>
        <p:spPr>
          <a:xfrm>
            <a:off x="0" y="587704"/>
            <a:ext cx="12192000" cy="2307712"/>
          </a:xfrm>
          <a:prstGeom prst="rect">
            <a:avLst/>
          </a:prstGeom>
        </p:spPr>
      </p:pic>
      <p:sp>
        <p:nvSpPr>
          <p:cNvPr id="7" name="TextBox 6">
            <a:extLst>
              <a:ext uri="{FF2B5EF4-FFF2-40B4-BE49-F238E27FC236}">
                <a16:creationId xmlns:a16="http://schemas.microsoft.com/office/drawing/2014/main" id="{6B37BFA9-1E1F-5EA5-B4AE-015693DCAD5C}"/>
              </a:ext>
            </a:extLst>
          </p:cNvPr>
          <p:cNvSpPr txBox="1"/>
          <p:nvPr/>
        </p:nvSpPr>
        <p:spPr>
          <a:xfrm>
            <a:off x="0" y="2901768"/>
            <a:ext cx="809341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a:t>
            </a:r>
            <a:r>
              <a:rPr lang="en-US" b="1" dirty="0"/>
              <a:t>FindMinMaxFromIntOfHist</a:t>
            </a:r>
            <a:r>
              <a:rPr lang="en-US" dirty="0"/>
              <a:t> function is designed to determine the minimum and maximum pixel values in an image based on specified percentage limits (button and upper). </a:t>
            </a:r>
            <a:r>
              <a:rPr lang="en-US" u="sng" dirty="0">
                <a:solidFill>
                  <a:srgbClr val="FFFF00"/>
                </a:solidFill>
              </a:rPr>
              <a:t>This is done using the cumulative histogram (IntOfHist).</a:t>
            </a:r>
            <a:endParaRPr lang="he-IL" u="sng" dirty="0">
              <a:solidFill>
                <a:srgbClr val="FFFF00"/>
              </a:solidFill>
            </a:endParaRPr>
          </a:p>
        </p:txBody>
      </p:sp>
      <p:sp>
        <p:nvSpPr>
          <p:cNvPr id="18" name="TextBox 17">
            <a:extLst>
              <a:ext uri="{FF2B5EF4-FFF2-40B4-BE49-F238E27FC236}">
                <a16:creationId xmlns:a16="http://schemas.microsoft.com/office/drawing/2014/main" id="{2B590EEE-FE56-943B-A550-846F51878B20}"/>
              </a:ext>
            </a:extLst>
          </p:cNvPr>
          <p:cNvSpPr txBox="1"/>
          <p:nvPr/>
        </p:nvSpPr>
        <p:spPr>
          <a:xfrm>
            <a:off x="0" y="5174638"/>
            <a:ext cx="983466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bottomcount</a:t>
            </a:r>
            <a:r>
              <a:rPr lang="en-US" dirty="0"/>
              <a:t> is calculated by multiplying the lower percentage limit (button) by the total number of pixels (IntOfHist[PIXEL_VALUES - 1]), which is the last value in the cumulative histogram.</a:t>
            </a:r>
            <a:endParaRPr lang="he-IL" dirty="0"/>
          </a:p>
        </p:txBody>
      </p:sp>
      <p:sp>
        <p:nvSpPr>
          <p:cNvPr id="20" name="TextBox 19">
            <a:extLst>
              <a:ext uri="{FF2B5EF4-FFF2-40B4-BE49-F238E27FC236}">
                <a16:creationId xmlns:a16="http://schemas.microsoft.com/office/drawing/2014/main" id="{A8394DB1-FF24-B377-CCEC-321BD79F8D2F}"/>
              </a:ext>
            </a:extLst>
          </p:cNvPr>
          <p:cNvSpPr txBox="1"/>
          <p:nvPr/>
        </p:nvSpPr>
        <p:spPr>
          <a:xfrm>
            <a:off x="0" y="5842337"/>
            <a:ext cx="9886544"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topcount is calculated similarly using the upper percentage limit (upper).</a:t>
            </a:r>
            <a:endParaRPr lang="he-IL" dirty="0"/>
          </a:p>
        </p:txBody>
      </p:sp>
      <p:sp>
        <p:nvSpPr>
          <p:cNvPr id="22" name="TextBox 21">
            <a:extLst>
              <a:ext uri="{FF2B5EF4-FFF2-40B4-BE49-F238E27FC236}">
                <a16:creationId xmlns:a16="http://schemas.microsoft.com/office/drawing/2014/main" id="{FE41232E-64D3-40CB-E4E2-A57254ECD48C}"/>
              </a:ext>
            </a:extLst>
          </p:cNvPr>
          <p:cNvSpPr txBox="1"/>
          <p:nvPr/>
        </p:nvSpPr>
        <p:spPr>
          <a:xfrm>
            <a:off x="0" y="6211669"/>
            <a:ext cx="9938424"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min and max are initialized to 0. These will store the minimum and maximum pixel values found within the specified limits.</a:t>
            </a:r>
            <a:endParaRPr lang="he-IL" dirty="0"/>
          </a:p>
        </p:txBody>
      </p:sp>
      <p:pic>
        <p:nvPicPr>
          <p:cNvPr id="24" name="Picture 23">
            <a:extLst>
              <a:ext uri="{FF2B5EF4-FFF2-40B4-BE49-F238E27FC236}">
                <a16:creationId xmlns:a16="http://schemas.microsoft.com/office/drawing/2014/main" id="{21A44F7A-5630-3A30-93EC-D8E3405D7E49}"/>
              </a:ext>
            </a:extLst>
          </p:cNvPr>
          <p:cNvPicPr>
            <a:picLocks noChangeAspect="1"/>
          </p:cNvPicPr>
          <p:nvPr/>
        </p:nvPicPr>
        <p:blipFill rotWithShape="1">
          <a:blip r:embed="rId3"/>
          <a:srcRect r="474" b="2639"/>
          <a:stretch/>
        </p:blipFill>
        <p:spPr>
          <a:xfrm>
            <a:off x="0" y="4020450"/>
            <a:ext cx="5953328" cy="788257"/>
          </a:xfrm>
          <a:prstGeom prst="rect">
            <a:avLst/>
          </a:prstGeom>
        </p:spPr>
      </p:pic>
      <p:sp>
        <p:nvSpPr>
          <p:cNvPr id="25" name="Arrow: Down 24">
            <a:extLst>
              <a:ext uri="{FF2B5EF4-FFF2-40B4-BE49-F238E27FC236}">
                <a16:creationId xmlns:a16="http://schemas.microsoft.com/office/drawing/2014/main" id="{824A1F33-B33B-17E6-61B6-9C5C2D90D4F9}"/>
              </a:ext>
            </a:extLst>
          </p:cNvPr>
          <p:cNvSpPr/>
          <p:nvPr/>
        </p:nvSpPr>
        <p:spPr>
          <a:xfrm>
            <a:off x="2694562" y="4808707"/>
            <a:ext cx="398834" cy="3659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Slide Number Placeholder 5">
            <a:extLst>
              <a:ext uri="{FF2B5EF4-FFF2-40B4-BE49-F238E27FC236}">
                <a16:creationId xmlns:a16="http://schemas.microsoft.com/office/drawing/2014/main" id="{E1C6DF07-16A2-88E9-5B08-F9FC2A898094}"/>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6</a:t>
            </a:fld>
            <a:endParaRPr lang="he-IL" sz="1600" dirty="0"/>
          </a:p>
        </p:txBody>
      </p:sp>
      <p:sp>
        <p:nvSpPr>
          <p:cNvPr id="27" name="Google Shape;104;p3">
            <a:extLst>
              <a:ext uri="{FF2B5EF4-FFF2-40B4-BE49-F238E27FC236}">
                <a16:creationId xmlns:a16="http://schemas.microsoft.com/office/drawing/2014/main" id="{67DCCBCF-1514-692D-6C14-7BB2B3F59697}"/>
              </a:ext>
            </a:extLst>
          </p:cNvPr>
          <p:cNvSpPr txBox="1"/>
          <p:nvPr/>
        </p:nvSpPr>
        <p:spPr>
          <a:xfrm>
            <a:off x="156453" y="0"/>
            <a:ext cx="1187909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22.2 – </a:t>
            </a:r>
            <a:r>
              <a:rPr lang="en-US" sz="2800" b="1" u="sng" dirty="0">
                <a:solidFill>
                  <a:srgbClr val="0070C0"/>
                </a:solidFill>
                <a:latin typeface="Calibri"/>
                <a:ea typeface="Calibri"/>
                <a:cs typeface="Calibri"/>
                <a:sym typeface="Calibri"/>
              </a:rPr>
              <a:t>second important function – find max and min from histogram– </a:t>
            </a:r>
            <a:r>
              <a:rPr lang="en-US" sz="2800" b="1" u="sng" dirty="0">
                <a:solidFill>
                  <a:srgbClr val="FF0000"/>
                </a:solidFill>
                <a:latin typeface="Calibri"/>
                <a:ea typeface="Calibri"/>
                <a:cs typeface="Calibri"/>
                <a:sym typeface="Calibri"/>
              </a:rPr>
              <a:t>part 1/2</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127257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61ECA79-364B-849E-56E2-1C9A23495FB6}"/>
                  </a:ext>
                </a:extLst>
              </p:cNvPr>
              <p:cNvSpPr txBox="1"/>
              <p:nvPr/>
            </p:nvSpPr>
            <p:spPr>
              <a:xfrm>
                <a:off x="0" y="4575667"/>
                <a:ext cx="9863847"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if (IntOfHist[i] &lt; topcount) </a:t>
                </a:r>
                <a14:m>
                  <m:oMath xmlns:m="http://schemas.openxmlformats.org/officeDocument/2006/math">
                    <m:r>
                      <a:rPr lang="en-US" b="1" i="0" dirty="0" smtClean="0">
                        <a:latin typeface="Cambria Math" panose="02040503050406030204" pitchFamily="18" charset="0"/>
                        <a:ea typeface="Cambria Math" panose="02040503050406030204" pitchFamily="18" charset="0"/>
                      </a:rPr>
                      <m:t> </m:t>
                    </m:r>
                    <m:r>
                      <a:rPr lang="en-US" b="1" i="1" dirty="0" smtClean="0">
                        <a:latin typeface="Cambria Math" panose="02040503050406030204" pitchFamily="18" charset="0"/>
                        <a:ea typeface="Cambria Math" panose="02040503050406030204" pitchFamily="18" charset="0"/>
                      </a:rPr>
                      <m:t>→</m:t>
                    </m:r>
                  </m:oMath>
                </a14:m>
                <a:r>
                  <a:rPr lang="en-US" dirty="0"/>
                  <a:t>  If the cumulative histogram value at i is less than topcount, update max to i. This finds the pixel value corresponding to the upper percentage limit.</a:t>
                </a:r>
                <a:endParaRPr lang="he-IL" dirty="0"/>
              </a:p>
            </p:txBody>
          </p:sp>
        </mc:Choice>
        <mc:Fallback>
          <p:sp>
            <p:nvSpPr>
              <p:cNvPr id="4" name="TextBox 3">
                <a:extLst>
                  <a:ext uri="{FF2B5EF4-FFF2-40B4-BE49-F238E27FC236}">
                    <a16:creationId xmlns:a16="http://schemas.microsoft.com/office/drawing/2014/main" id="{C61ECA79-364B-849E-56E2-1C9A23495FB6}"/>
                  </a:ext>
                </a:extLst>
              </p:cNvPr>
              <p:cNvSpPr txBox="1">
                <a:spLocks noRot="1" noChangeAspect="1" noMove="1" noResize="1" noEditPoints="1" noAdjustHandles="1" noChangeArrowheads="1" noChangeShapeType="1" noTextEdit="1"/>
              </p:cNvSpPr>
              <p:nvPr/>
            </p:nvSpPr>
            <p:spPr>
              <a:xfrm>
                <a:off x="0" y="4575667"/>
                <a:ext cx="9863847" cy="646331"/>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BB52102-F4EB-7668-9E78-A0DB07E0FDB4}"/>
                  </a:ext>
                </a:extLst>
              </p:cNvPr>
              <p:cNvSpPr txBox="1"/>
              <p:nvPr/>
            </p:nvSpPr>
            <p:spPr>
              <a:xfrm>
                <a:off x="0" y="3863834"/>
                <a:ext cx="9863847"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dirty="0"/>
                  <a:t>if (IntOfHist[i] &lt; bottomcount)  </a:t>
                </a:r>
                <a14:m>
                  <m:oMath xmlns:m="http://schemas.openxmlformats.org/officeDocument/2006/math">
                    <m:r>
                      <a:rPr lang="en-US" b="1" i="1" dirty="0" smtClean="0">
                        <a:latin typeface="Cambria Math" panose="02040503050406030204" pitchFamily="18" charset="0"/>
                        <a:ea typeface="Cambria Math" panose="02040503050406030204" pitchFamily="18" charset="0"/>
                      </a:rPr>
                      <m:t>→</m:t>
                    </m:r>
                  </m:oMath>
                </a14:m>
                <a:r>
                  <a:rPr lang="en-US" b="1" dirty="0"/>
                  <a:t>  </a:t>
                </a:r>
                <a:r>
                  <a:rPr lang="en-US" dirty="0"/>
                  <a:t>If the cumulative histogram value at i is less than bottomcount, update min to i. This finds the pixel value corresponding to the lower percentage limit</a:t>
                </a:r>
                <a:endParaRPr lang="he-IL" dirty="0"/>
              </a:p>
            </p:txBody>
          </p:sp>
        </mc:Choice>
        <mc:Fallback>
          <p:sp>
            <p:nvSpPr>
              <p:cNvPr id="5" name="TextBox 4">
                <a:extLst>
                  <a:ext uri="{FF2B5EF4-FFF2-40B4-BE49-F238E27FC236}">
                    <a16:creationId xmlns:a16="http://schemas.microsoft.com/office/drawing/2014/main" id="{1BB52102-F4EB-7668-9E78-A0DB07E0FDB4}"/>
                  </a:ext>
                </a:extLst>
              </p:cNvPr>
              <p:cNvSpPr txBox="1">
                <a:spLocks noRot="1" noChangeAspect="1" noMove="1" noResize="1" noEditPoints="1" noAdjustHandles="1" noChangeArrowheads="1" noChangeShapeType="1" noTextEdit="1"/>
              </p:cNvSpPr>
              <p:nvPr/>
            </p:nvSpPr>
            <p:spPr>
              <a:xfrm>
                <a:off x="0" y="3863834"/>
                <a:ext cx="9863847" cy="646331"/>
              </a:xfrm>
              <a:prstGeom prst="rect">
                <a:avLst/>
              </a:prstGeom>
              <a:blipFill>
                <a:blip r:embed="rId3"/>
                <a:stretch>
                  <a:fillRect/>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32CD890F-DECD-9863-DA5D-70D96530CA23}"/>
              </a:ext>
            </a:extLst>
          </p:cNvPr>
          <p:cNvSpPr txBox="1"/>
          <p:nvPr/>
        </p:nvSpPr>
        <p:spPr>
          <a:xfrm>
            <a:off x="0" y="3429000"/>
            <a:ext cx="614788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loop iterates through all possible pixel values (0 to 255):</a:t>
            </a:r>
          </a:p>
        </p:txBody>
      </p:sp>
      <p:pic>
        <p:nvPicPr>
          <p:cNvPr id="7" name="Picture 6">
            <a:extLst>
              <a:ext uri="{FF2B5EF4-FFF2-40B4-BE49-F238E27FC236}">
                <a16:creationId xmlns:a16="http://schemas.microsoft.com/office/drawing/2014/main" id="{17F0C798-CFD5-6A42-FE67-2D9303C11D36}"/>
              </a:ext>
            </a:extLst>
          </p:cNvPr>
          <p:cNvPicPr>
            <a:picLocks noChangeAspect="1"/>
          </p:cNvPicPr>
          <p:nvPr/>
        </p:nvPicPr>
        <p:blipFill>
          <a:blip r:embed="rId4"/>
          <a:stretch>
            <a:fillRect/>
          </a:stretch>
        </p:blipFill>
        <p:spPr>
          <a:xfrm>
            <a:off x="0" y="1429803"/>
            <a:ext cx="4886325" cy="1362075"/>
          </a:xfrm>
          <a:prstGeom prst="rect">
            <a:avLst/>
          </a:prstGeom>
        </p:spPr>
      </p:pic>
      <p:sp>
        <p:nvSpPr>
          <p:cNvPr id="8" name="Arrow: Down 7">
            <a:extLst>
              <a:ext uri="{FF2B5EF4-FFF2-40B4-BE49-F238E27FC236}">
                <a16:creationId xmlns:a16="http://schemas.microsoft.com/office/drawing/2014/main" id="{2A7AA1B6-9A0B-A56C-626E-C76B793311EE}"/>
              </a:ext>
            </a:extLst>
          </p:cNvPr>
          <p:cNvSpPr/>
          <p:nvPr/>
        </p:nvSpPr>
        <p:spPr>
          <a:xfrm>
            <a:off x="1994170" y="2791878"/>
            <a:ext cx="554477" cy="6371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Slide Number Placeholder 5">
            <a:extLst>
              <a:ext uri="{FF2B5EF4-FFF2-40B4-BE49-F238E27FC236}">
                <a16:creationId xmlns:a16="http://schemas.microsoft.com/office/drawing/2014/main" id="{BE8700E9-5870-6587-F3FF-2FCE7BA821A3}"/>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7</a:t>
            </a:fld>
            <a:endParaRPr lang="he-IL" sz="1600" dirty="0"/>
          </a:p>
        </p:txBody>
      </p:sp>
      <p:sp>
        <p:nvSpPr>
          <p:cNvPr id="10" name="Google Shape;104;p3">
            <a:extLst>
              <a:ext uri="{FF2B5EF4-FFF2-40B4-BE49-F238E27FC236}">
                <a16:creationId xmlns:a16="http://schemas.microsoft.com/office/drawing/2014/main" id="{1B1BAA83-8AE9-A1A0-FA3C-0DC391492501}"/>
              </a:ext>
            </a:extLst>
          </p:cNvPr>
          <p:cNvSpPr txBox="1"/>
          <p:nvPr/>
        </p:nvSpPr>
        <p:spPr>
          <a:xfrm>
            <a:off x="156453" y="0"/>
            <a:ext cx="1187909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22.2 – </a:t>
            </a:r>
            <a:r>
              <a:rPr lang="en-US" sz="2800" b="1" u="sng" dirty="0">
                <a:solidFill>
                  <a:srgbClr val="0070C0"/>
                </a:solidFill>
                <a:latin typeface="Calibri"/>
                <a:ea typeface="Calibri"/>
                <a:cs typeface="Calibri"/>
                <a:sym typeface="Calibri"/>
              </a:rPr>
              <a:t>second important function – find max and min from histogram– </a:t>
            </a:r>
            <a:r>
              <a:rPr lang="en-US" sz="2800" b="1" u="sng" dirty="0">
                <a:solidFill>
                  <a:srgbClr val="FF0000"/>
                </a:solidFill>
                <a:latin typeface="Calibri"/>
                <a:ea typeface="Calibri"/>
                <a:cs typeface="Calibri"/>
                <a:sym typeface="Calibri"/>
              </a:rPr>
              <a:t>part 2/2</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4198643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E24076-EE81-0FBE-088D-14538BFB3728}"/>
              </a:ext>
            </a:extLst>
          </p:cNvPr>
          <p:cNvSpPr>
            <a:spLocks noGrp="1"/>
          </p:cNvSpPr>
          <p:nvPr>
            <p:ph type="sldNum" sz="quarter" idx="12"/>
          </p:nvPr>
        </p:nvSpPr>
        <p:spPr>
          <a:xfrm>
            <a:off x="11862881" y="6492875"/>
            <a:ext cx="329119" cy="365125"/>
          </a:xfrm>
        </p:spPr>
        <p:txBody>
          <a:bodyPr/>
          <a:lstStyle/>
          <a:p>
            <a:fld id="{1CC24C3C-60E1-4892-AEC8-068132A128A1}" type="slidenum">
              <a:rPr lang="he-IL" sz="1400" smtClean="0"/>
              <a:t>8</a:t>
            </a:fld>
            <a:endParaRPr lang="he-IL" sz="1400"/>
          </a:p>
        </p:txBody>
      </p:sp>
      <p:pic>
        <p:nvPicPr>
          <p:cNvPr id="6" name="Picture 5">
            <a:extLst>
              <a:ext uri="{FF2B5EF4-FFF2-40B4-BE49-F238E27FC236}">
                <a16:creationId xmlns:a16="http://schemas.microsoft.com/office/drawing/2014/main" id="{43BEFDDF-5F1D-495A-BA1B-99D4358A988B}"/>
              </a:ext>
            </a:extLst>
          </p:cNvPr>
          <p:cNvPicPr>
            <a:picLocks noChangeAspect="1"/>
          </p:cNvPicPr>
          <p:nvPr/>
        </p:nvPicPr>
        <p:blipFill>
          <a:blip r:embed="rId2"/>
          <a:stretch>
            <a:fillRect/>
          </a:stretch>
        </p:blipFill>
        <p:spPr>
          <a:xfrm>
            <a:off x="0" y="964559"/>
            <a:ext cx="6419850" cy="2886075"/>
          </a:xfrm>
          <a:prstGeom prst="rect">
            <a:avLst/>
          </a:prstGeom>
        </p:spPr>
      </p:pic>
      <p:pic>
        <p:nvPicPr>
          <p:cNvPr id="3" name="Picture 2">
            <a:extLst>
              <a:ext uri="{FF2B5EF4-FFF2-40B4-BE49-F238E27FC236}">
                <a16:creationId xmlns:a16="http://schemas.microsoft.com/office/drawing/2014/main" id="{EF5421A0-C939-4CF2-A4F4-27A2F63694DE}"/>
              </a:ext>
            </a:extLst>
          </p:cNvPr>
          <p:cNvPicPr>
            <a:picLocks noChangeAspect="1"/>
          </p:cNvPicPr>
          <p:nvPr/>
        </p:nvPicPr>
        <p:blipFill>
          <a:blip r:embed="rId3"/>
          <a:stretch>
            <a:fillRect/>
          </a:stretch>
        </p:blipFill>
        <p:spPr>
          <a:xfrm>
            <a:off x="0" y="4535751"/>
            <a:ext cx="8832715" cy="1090787"/>
          </a:xfrm>
          <a:prstGeom prst="rect">
            <a:avLst/>
          </a:prstGeom>
        </p:spPr>
      </p:pic>
      <p:sp>
        <p:nvSpPr>
          <p:cNvPr id="7" name="Arrow: Right 6">
            <a:extLst>
              <a:ext uri="{FF2B5EF4-FFF2-40B4-BE49-F238E27FC236}">
                <a16:creationId xmlns:a16="http://schemas.microsoft.com/office/drawing/2014/main" id="{E8DCC3AB-FE28-1C45-8615-8199387B0DD6}"/>
              </a:ext>
            </a:extLst>
          </p:cNvPr>
          <p:cNvSpPr/>
          <p:nvPr/>
        </p:nvSpPr>
        <p:spPr>
          <a:xfrm rot="10800000">
            <a:off x="4905711" y="2076853"/>
            <a:ext cx="2945047" cy="661481"/>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F4EB3D64-B0D0-D2A8-F8AE-7CED0789FE60}"/>
              </a:ext>
            </a:extLst>
          </p:cNvPr>
          <p:cNvSpPr/>
          <p:nvPr/>
        </p:nvSpPr>
        <p:spPr>
          <a:xfrm>
            <a:off x="7850759" y="1988714"/>
            <a:ext cx="4105073" cy="904672"/>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dirty="0"/>
              <a:t>Create_LUT is a very simple function for creating a LUT using the contrast (c) and brightness (b) constants.</a:t>
            </a:r>
            <a:endParaRPr lang="he-IL" dirty="0"/>
          </a:p>
        </p:txBody>
      </p:sp>
      <p:sp>
        <p:nvSpPr>
          <p:cNvPr id="12" name="Rectangle 11">
            <a:extLst>
              <a:ext uri="{FF2B5EF4-FFF2-40B4-BE49-F238E27FC236}">
                <a16:creationId xmlns:a16="http://schemas.microsoft.com/office/drawing/2014/main" id="{98552572-74AC-25C1-A31F-2350A70D48F4}"/>
              </a:ext>
            </a:extLst>
          </p:cNvPr>
          <p:cNvSpPr/>
          <p:nvPr/>
        </p:nvSpPr>
        <p:spPr>
          <a:xfrm>
            <a:off x="9136045" y="4425269"/>
            <a:ext cx="3055953" cy="1201269"/>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After defining the LUT – we need to apply the LUT of the original gray image (img [ ] [ ] ) </a:t>
            </a:r>
            <a:endParaRPr lang="he-IL" dirty="0"/>
          </a:p>
        </p:txBody>
      </p:sp>
      <p:sp>
        <p:nvSpPr>
          <p:cNvPr id="11" name="Arrow: Right 10">
            <a:extLst>
              <a:ext uri="{FF2B5EF4-FFF2-40B4-BE49-F238E27FC236}">
                <a16:creationId xmlns:a16="http://schemas.microsoft.com/office/drawing/2014/main" id="{3E21E3F5-C23C-64F0-720D-1690E69C4E74}"/>
              </a:ext>
            </a:extLst>
          </p:cNvPr>
          <p:cNvSpPr/>
          <p:nvPr/>
        </p:nvSpPr>
        <p:spPr>
          <a:xfrm rot="10800000">
            <a:off x="7986408" y="4807082"/>
            <a:ext cx="1149637" cy="661481"/>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5" name="Google Shape;104;p3">
            <a:extLst>
              <a:ext uri="{FF2B5EF4-FFF2-40B4-BE49-F238E27FC236}">
                <a16:creationId xmlns:a16="http://schemas.microsoft.com/office/drawing/2014/main" id="{D948C018-82A5-6CFE-5FD4-0CAC9CA1AE3D}"/>
              </a:ext>
            </a:extLst>
          </p:cNvPr>
          <p:cNvSpPr txBox="1"/>
          <p:nvPr/>
        </p:nvSpPr>
        <p:spPr>
          <a:xfrm>
            <a:off x="-87549" y="-11117"/>
            <a:ext cx="12279549"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22.3 – </a:t>
            </a:r>
            <a:r>
              <a:rPr lang="en-US" sz="2800" b="1" u="sng" dirty="0">
                <a:solidFill>
                  <a:srgbClr val="0070C0"/>
                </a:solidFill>
                <a:latin typeface="Calibri"/>
                <a:ea typeface="Calibri"/>
                <a:cs typeface="Calibri"/>
                <a:sym typeface="Calibri"/>
              </a:rPr>
              <a:t>third important function – create a LUT and apply it on the image</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278307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8BD10C-89EA-61D2-DB59-04790B747DD7}"/>
              </a:ext>
            </a:extLst>
          </p:cNvPr>
          <p:cNvSpPr/>
          <p:nvPr/>
        </p:nvSpPr>
        <p:spPr>
          <a:xfrm>
            <a:off x="7869678" y="1711198"/>
            <a:ext cx="1215957" cy="106871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Both for the point (152,157)</a:t>
            </a:r>
            <a:endParaRPr lang="he-IL" dirty="0"/>
          </a:p>
        </p:txBody>
      </p:sp>
      <p:pic>
        <p:nvPicPr>
          <p:cNvPr id="6" name="Picture 5">
            <a:extLst>
              <a:ext uri="{FF2B5EF4-FFF2-40B4-BE49-F238E27FC236}">
                <a16:creationId xmlns:a16="http://schemas.microsoft.com/office/drawing/2014/main" id="{D8848CDB-DF51-B053-E954-79BE99119380}"/>
              </a:ext>
            </a:extLst>
          </p:cNvPr>
          <p:cNvPicPr>
            <a:picLocks noChangeAspect="1"/>
          </p:cNvPicPr>
          <p:nvPr/>
        </p:nvPicPr>
        <p:blipFill>
          <a:blip r:embed="rId2"/>
          <a:stretch>
            <a:fillRect/>
          </a:stretch>
        </p:blipFill>
        <p:spPr>
          <a:xfrm>
            <a:off x="-1" y="798580"/>
            <a:ext cx="3969687" cy="2995309"/>
          </a:xfrm>
          <a:prstGeom prst="rect">
            <a:avLst/>
          </a:prstGeom>
        </p:spPr>
      </p:pic>
      <p:pic>
        <p:nvPicPr>
          <p:cNvPr id="8" name="Picture 7">
            <a:extLst>
              <a:ext uri="{FF2B5EF4-FFF2-40B4-BE49-F238E27FC236}">
                <a16:creationId xmlns:a16="http://schemas.microsoft.com/office/drawing/2014/main" id="{23C2521D-56B9-7CDF-FD01-AD4C1B22E5DF}"/>
              </a:ext>
            </a:extLst>
          </p:cNvPr>
          <p:cNvPicPr>
            <a:picLocks noChangeAspect="1"/>
          </p:cNvPicPr>
          <p:nvPr/>
        </p:nvPicPr>
        <p:blipFill>
          <a:blip r:embed="rId3"/>
          <a:stretch>
            <a:fillRect/>
          </a:stretch>
        </p:blipFill>
        <p:spPr>
          <a:xfrm>
            <a:off x="4766907" y="1141581"/>
            <a:ext cx="2178642" cy="2207951"/>
          </a:xfrm>
          <a:prstGeom prst="rect">
            <a:avLst/>
          </a:prstGeom>
        </p:spPr>
      </p:pic>
      <p:pic>
        <p:nvPicPr>
          <p:cNvPr id="10" name="Picture 9">
            <a:extLst>
              <a:ext uri="{FF2B5EF4-FFF2-40B4-BE49-F238E27FC236}">
                <a16:creationId xmlns:a16="http://schemas.microsoft.com/office/drawing/2014/main" id="{CC5D13EE-2AEA-8029-690A-49CC8FA2F6FE}"/>
              </a:ext>
            </a:extLst>
          </p:cNvPr>
          <p:cNvPicPr>
            <a:picLocks noChangeAspect="1"/>
          </p:cNvPicPr>
          <p:nvPr/>
        </p:nvPicPr>
        <p:blipFill>
          <a:blip r:embed="rId4"/>
          <a:stretch>
            <a:fillRect/>
          </a:stretch>
        </p:blipFill>
        <p:spPr>
          <a:xfrm>
            <a:off x="2513889" y="3937670"/>
            <a:ext cx="6571746" cy="2963300"/>
          </a:xfrm>
          <a:prstGeom prst="rect">
            <a:avLst/>
          </a:prstGeom>
        </p:spPr>
      </p:pic>
      <p:sp>
        <p:nvSpPr>
          <p:cNvPr id="11" name="TextBox 10">
            <a:extLst>
              <a:ext uri="{FF2B5EF4-FFF2-40B4-BE49-F238E27FC236}">
                <a16:creationId xmlns:a16="http://schemas.microsoft.com/office/drawing/2014/main" id="{5F85BE55-A717-75CF-F00A-66B69CCB2E13}"/>
              </a:ext>
            </a:extLst>
          </p:cNvPr>
          <p:cNvSpPr txBox="1"/>
          <p:nvPr/>
        </p:nvSpPr>
        <p:spPr>
          <a:xfrm>
            <a:off x="0" y="429248"/>
            <a:ext cx="402725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Original photo (spoiled): A211.bmp </a:t>
            </a:r>
          </a:p>
        </p:txBody>
      </p:sp>
      <p:sp>
        <p:nvSpPr>
          <p:cNvPr id="12" name="Slide Number Placeholder 3">
            <a:extLst>
              <a:ext uri="{FF2B5EF4-FFF2-40B4-BE49-F238E27FC236}">
                <a16:creationId xmlns:a16="http://schemas.microsoft.com/office/drawing/2014/main" id="{B7CB0DDB-16C3-E5E5-7FE2-ED9F7B04C6B4}"/>
              </a:ext>
            </a:extLst>
          </p:cNvPr>
          <p:cNvSpPr>
            <a:spLocks noGrp="1"/>
          </p:cNvSpPr>
          <p:nvPr>
            <p:ph type="sldNum" sz="quarter" idx="12"/>
          </p:nvPr>
        </p:nvSpPr>
        <p:spPr>
          <a:xfrm>
            <a:off x="11862881" y="6492875"/>
            <a:ext cx="329119" cy="365125"/>
          </a:xfrm>
        </p:spPr>
        <p:txBody>
          <a:bodyPr/>
          <a:lstStyle/>
          <a:p>
            <a:fld id="{1CC24C3C-60E1-4892-AEC8-068132A128A1}" type="slidenum">
              <a:rPr lang="he-IL" sz="1400" smtClean="0"/>
              <a:t>9</a:t>
            </a:fld>
            <a:endParaRPr lang="he-IL" sz="1400"/>
          </a:p>
        </p:txBody>
      </p:sp>
    </p:spTree>
    <p:extLst>
      <p:ext uri="{BB962C8B-B14F-4D97-AF65-F5344CB8AC3E}">
        <p14:creationId xmlns:p14="http://schemas.microsoft.com/office/powerpoint/2010/main" val="2460570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221</TotalTime>
  <Words>1261</Words>
  <Application>Microsoft Office PowerPoint</Application>
  <PresentationFormat>Widescreen</PresentationFormat>
  <Paragraphs>113</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Calibri</vt:lpstr>
      <vt:lpstr>Cambria Math</vt:lpstr>
      <vt:lpstr>Cooper Black</vt:lpstr>
      <vt:lpstr>Corben</vt:lpstr>
      <vt:lpstr>Office Theme</vt:lpstr>
      <vt:lpstr>Course: Image Processing 31651 Assignment #22 Pixel to Pixel Operations (Part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22.15 What did we learned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5</cp:revision>
  <dcterms:created xsi:type="dcterms:W3CDTF">2024-07-17T08:54:52Z</dcterms:created>
  <dcterms:modified xsi:type="dcterms:W3CDTF">2024-07-17T12:36:34Z</dcterms:modified>
</cp:coreProperties>
</file>